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Poppins"/>
      <p:regular r:id="rId16"/>
      <p:bold r:id="rId17"/>
      <p:italic r:id="rId18"/>
      <p:boldItalic r:id="rId19"/>
    </p:embeddedFont>
    <p:embeddedFont>
      <p:font typeface="Poppins Light"/>
      <p:regular r:id="rId20"/>
      <p:bold r:id="rId21"/>
      <p:italic r:id="rId22"/>
      <p:boldItalic r:id="rId23"/>
    </p:embeddedFont>
    <p:embeddedFont>
      <p:font typeface="Helvetica Neue"/>
      <p:regular r:id="rId24"/>
      <p:bold r:id="rId25"/>
      <p:italic r:id="rId26"/>
      <p:boldItalic r:id="rId27"/>
    </p:embeddedFont>
    <p:embeddedFont>
      <p:font typeface="Poppins ExtraBold"/>
      <p:bold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GoogleSlidesCustomDataVersion2">
      <go:slidesCustomData xmlns:go="http://customooxmlschemas.google.com/" r:id="rId30" roundtripDataSignature="AMtx7mhi0awpoA79BnTCFqTR4FTYyVGKE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oppinsLight-regular.fntdata"/><Relationship Id="rId22" Type="http://schemas.openxmlformats.org/officeDocument/2006/relationships/font" Target="fonts/PoppinsLight-italic.fntdata"/><Relationship Id="rId21" Type="http://schemas.openxmlformats.org/officeDocument/2006/relationships/font" Target="fonts/PoppinsLight-bold.fntdata"/><Relationship Id="rId24" Type="http://schemas.openxmlformats.org/officeDocument/2006/relationships/font" Target="fonts/HelveticaNeue-regular.fntdata"/><Relationship Id="rId23" Type="http://schemas.openxmlformats.org/officeDocument/2006/relationships/font" Target="fonts/PoppinsLight-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HelveticaNeue-italic.fntdata"/><Relationship Id="rId25" Type="http://schemas.openxmlformats.org/officeDocument/2006/relationships/font" Target="fonts/HelveticaNeue-bold.fntdata"/><Relationship Id="rId28" Type="http://schemas.openxmlformats.org/officeDocument/2006/relationships/font" Target="fonts/PoppinsExtraBold-bold.fntdata"/><Relationship Id="rId27" Type="http://schemas.openxmlformats.org/officeDocument/2006/relationships/font" Target="fonts/HelveticaNeue-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oppinsExtraBold-boldItalic.fntdata"/><Relationship Id="rId7" Type="http://schemas.openxmlformats.org/officeDocument/2006/relationships/slide" Target="slides/slide2.xml"/><Relationship Id="rId8" Type="http://schemas.openxmlformats.org/officeDocument/2006/relationships/slide" Target="slides/slide3.xml"/><Relationship Id="rId30" Type="http://customschemas.google.com/relationships/presentationmetadata" Target="meta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Poppins-bold.fntdata"/><Relationship Id="rId16" Type="http://schemas.openxmlformats.org/officeDocument/2006/relationships/font" Target="fonts/Poppins-regular.fntdata"/><Relationship Id="rId19" Type="http://schemas.openxmlformats.org/officeDocument/2006/relationships/font" Target="fonts/Poppins-boldItalic.fntdata"/><Relationship Id="rId18" Type="http://schemas.openxmlformats.org/officeDocument/2006/relationships/font" Target="fonts/Poppins-italic.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 name="Shape 18"/>
        <p:cNvGrpSpPr/>
        <p:nvPr/>
      </p:nvGrpSpPr>
      <p:grpSpPr>
        <a:xfrm>
          <a:off x="0" y="0"/>
          <a:ext cx="0" cy="0"/>
          <a:chOff x="0" y="0"/>
          <a:chExt cx="0" cy="0"/>
        </a:xfrm>
      </p:grpSpPr>
      <p:sp>
        <p:nvSpPr>
          <p:cNvPr id="19" name="Google Shape;19;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1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 name="Shape 23"/>
        <p:cNvGrpSpPr/>
        <p:nvPr/>
      </p:nvGrpSpPr>
      <p:grpSpPr>
        <a:xfrm>
          <a:off x="0" y="0"/>
          <a:ext cx="0" cy="0"/>
          <a:chOff x="0" y="0"/>
          <a:chExt cx="0" cy="0"/>
        </a:xfrm>
      </p:grpSpPr>
      <p:sp>
        <p:nvSpPr>
          <p:cNvPr id="24" name="Google Shape;24;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 name="Google Shape;2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 name="Shape 33"/>
        <p:cNvGrpSpPr/>
        <p:nvPr/>
      </p:nvGrpSpPr>
      <p:grpSpPr>
        <a:xfrm>
          <a:off x="0" y="0"/>
          <a:ext cx="0" cy="0"/>
          <a:chOff x="0" y="0"/>
          <a:chExt cx="0" cy="0"/>
        </a:xfrm>
      </p:grpSpPr>
      <p:sp>
        <p:nvSpPr>
          <p:cNvPr id="34" name="Google Shape;34;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 name="Google Shape;35;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 name="Google Shape;53;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 name="Google Shape;68;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 name="Google Shape;81;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4" name="Google Shape;9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348808926d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g348808926d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 name="Shape 9"/>
        <p:cNvGrpSpPr/>
        <p:nvPr/>
      </p:nvGrpSpPr>
      <p:grpSpPr>
        <a:xfrm>
          <a:off x="0" y="0"/>
          <a:ext cx="0" cy="0"/>
          <a:chOff x="0" y="0"/>
          <a:chExt cx="0" cy="0"/>
        </a:xfrm>
      </p:grpSpPr>
      <p:sp>
        <p:nvSpPr>
          <p:cNvPr id="10" name="Google Shape;10;p18"/>
          <p:cNvSpPr txBox="1"/>
          <p:nvPr>
            <p:ph idx="10" type="dt"/>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1" name="Google Shape;11;p18"/>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2" name="Google Shape;12;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a:lvl1pPr>
            <a:lvl2pPr indent="0" lvl="1" marL="0" marR="0" algn="r">
              <a:lnSpc>
                <a:spcPct val="100000"/>
              </a:lnSpc>
              <a:spcBef>
                <a:spcPts val="0"/>
              </a:spcBef>
              <a:spcAft>
                <a:spcPts val="0"/>
              </a:spcAft>
              <a:buClr>
                <a:srgbClr val="000000"/>
              </a:buClr>
              <a:buSzPts val="1000"/>
              <a:buFont typeface="Arial"/>
              <a:buNone/>
              <a:defRPr/>
            </a:lvl2pPr>
            <a:lvl3pPr indent="0" lvl="2" marL="0" marR="0" algn="r">
              <a:lnSpc>
                <a:spcPct val="100000"/>
              </a:lnSpc>
              <a:spcBef>
                <a:spcPts val="0"/>
              </a:spcBef>
              <a:spcAft>
                <a:spcPts val="0"/>
              </a:spcAft>
              <a:buClr>
                <a:srgbClr val="000000"/>
              </a:buClr>
              <a:buSzPts val="1000"/>
              <a:buFont typeface="Arial"/>
              <a:buNone/>
              <a:defRPr/>
            </a:lvl3pPr>
            <a:lvl4pPr indent="0" lvl="3" marL="0" marR="0" algn="r">
              <a:lnSpc>
                <a:spcPct val="100000"/>
              </a:lnSpc>
              <a:spcBef>
                <a:spcPts val="0"/>
              </a:spcBef>
              <a:spcAft>
                <a:spcPts val="0"/>
              </a:spcAft>
              <a:buClr>
                <a:srgbClr val="000000"/>
              </a:buClr>
              <a:buSzPts val="1000"/>
              <a:buFont typeface="Arial"/>
              <a:buNone/>
              <a:defRPr/>
            </a:lvl4pPr>
            <a:lvl5pPr indent="0" lvl="4" marL="0" marR="0" algn="r">
              <a:lnSpc>
                <a:spcPct val="100000"/>
              </a:lnSpc>
              <a:spcBef>
                <a:spcPts val="0"/>
              </a:spcBef>
              <a:spcAft>
                <a:spcPts val="0"/>
              </a:spcAft>
              <a:buClr>
                <a:srgbClr val="000000"/>
              </a:buClr>
              <a:buSzPts val="1000"/>
              <a:buFont typeface="Arial"/>
              <a:buNone/>
              <a:defRPr/>
            </a:lvl5pPr>
            <a:lvl6pPr indent="0" lvl="5" marL="0" marR="0" algn="r">
              <a:lnSpc>
                <a:spcPct val="100000"/>
              </a:lnSpc>
              <a:spcBef>
                <a:spcPts val="0"/>
              </a:spcBef>
              <a:spcAft>
                <a:spcPts val="0"/>
              </a:spcAft>
              <a:buClr>
                <a:srgbClr val="000000"/>
              </a:buClr>
              <a:buSzPts val="1000"/>
              <a:buFont typeface="Arial"/>
              <a:buNone/>
              <a:defRPr/>
            </a:lvl6pPr>
            <a:lvl7pPr indent="0" lvl="6" marL="0" marR="0" algn="r">
              <a:lnSpc>
                <a:spcPct val="100000"/>
              </a:lnSpc>
              <a:spcBef>
                <a:spcPts val="0"/>
              </a:spcBef>
              <a:spcAft>
                <a:spcPts val="0"/>
              </a:spcAft>
              <a:buClr>
                <a:srgbClr val="000000"/>
              </a:buClr>
              <a:buSzPts val="1000"/>
              <a:buFont typeface="Arial"/>
              <a:buNone/>
              <a:defRPr/>
            </a:lvl7pPr>
            <a:lvl8pPr indent="0" lvl="7" marL="0" marR="0" algn="r">
              <a:lnSpc>
                <a:spcPct val="100000"/>
              </a:lnSpc>
              <a:spcBef>
                <a:spcPts val="0"/>
              </a:spcBef>
              <a:spcAft>
                <a:spcPts val="0"/>
              </a:spcAft>
              <a:buClr>
                <a:srgbClr val="000000"/>
              </a:buClr>
              <a:buSzPts val="1000"/>
              <a:buFont typeface="Arial"/>
              <a:buNone/>
              <a:defRPr/>
            </a:lvl8pPr>
            <a:lvl9pPr indent="0" lvl="8" marL="0" marR="0" algn="r">
              <a:lnSpc>
                <a:spcPct val="100000"/>
              </a:lnSpc>
              <a:spcBef>
                <a:spcPts val="0"/>
              </a:spcBef>
              <a:spcAft>
                <a:spcPts val="0"/>
              </a:spcAft>
              <a:buClr>
                <a:srgbClr val="000000"/>
              </a:buClr>
              <a:buSzPts val="1000"/>
              <a:buFont typeface="Arial"/>
              <a:buNone/>
              <a:defRPr/>
            </a:lvl9pPr>
          </a:lstStyle>
          <a:p>
            <a:pPr indent="0" lvl="0" marL="0" rtl="0" algn="r">
              <a:spcBef>
                <a:spcPts val="0"/>
              </a:spcBef>
              <a:spcAft>
                <a:spcPts val="0"/>
              </a:spcAft>
              <a:buNone/>
            </a:pPr>
            <a:fld id="{00000000-1234-1234-1234-123412341234}" type="slidenum">
              <a:rPr lang="fr-BE"/>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corps 1">
  <p:cSld name="TITLE_AND_BODY_1">
    <p:spTree>
      <p:nvGrpSpPr>
        <p:cNvPr id="13" name="Shape 13"/>
        <p:cNvGrpSpPr/>
        <p:nvPr/>
      </p:nvGrpSpPr>
      <p:grpSpPr>
        <a:xfrm>
          <a:off x="0" y="0"/>
          <a:ext cx="0" cy="0"/>
          <a:chOff x="0" y="0"/>
          <a:chExt cx="0" cy="0"/>
        </a:xfrm>
      </p:grpSpPr>
      <p:sp>
        <p:nvSpPr>
          <p:cNvPr id="14" name="Google Shape;14;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700"/>
              <a:buNone/>
              <a:defRPr/>
            </a:lvl1pPr>
            <a:lvl2pPr lvl="1" algn="l">
              <a:lnSpc>
                <a:spcPct val="100000"/>
              </a:lnSpc>
              <a:spcBef>
                <a:spcPts val="0"/>
              </a:spcBef>
              <a:spcAft>
                <a:spcPts val="0"/>
              </a:spcAft>
              <a:buSzPts val="2700"/>
              <a:buNone/>
              <a:defRPr/>
            </a:lvl2pPr>
            <a:lvl3pPr lvl="2" algn="l">
              <a:lnSpc>
                <a:spcPct val="100000"/>
              </a:lnSpc>
              <a:spcBef>
                <a:spcPts val="0"/>
              </a:spcBef>
              <a:spcAft>
                <a:spcPts val="0"/>
              </a:spcAft>
              <a:buSzPts val="2700"/>
              <a:buNone/>
              <a:defRPr/>
            </a:lvl3pPr>
            <a:lvl4pPr lvl="3" algn="l">
              <a:lnSpc>
                <a:spcPct val="100000"/>
              </a:lnSpc>
              <a:spcBef>
                <a:spcPts val="0"/>
              </a:spcBef>
              <a:spcAft>
                <a:spcPts val="0"/>
              </a:spcAft>
              <a:buSzPts val="2700"/>
              <a:buNone/>
              <a:defRPr/>
            </a:lvl4pPr>
            <a:lvl5pPr lvl="4" algn="l">
              <a:lnSpc>
                <a:spcPct val="100000"/>
              </a:lnSpc>
              <a:spcBef>
                <a:spcPts val="0"/>
              </a:spcBef>
              <a:spcAft>
                <a:spcPts val="0"/>
              </a:spcAft>
              <a:buSzPts val="2700"/>
              <a:buNone/>
              <a:defRPr/>
            </a:lvl5pPr>
            <a:lvl6pPr lvl="5" algn="l">
              <a:lnSpc>
                <a:spcPct val="100000"/>
              </a:lnSpc>
              <a:spcBef>
                <a:spcPts val="0"/>
              </a:spcBef>
              <a:spcAft>
                <a:spcPts val="0"/>
              </a:spcAft>
              <a:buSzPts val="2700"/>
              <a:buNone/>
              <a:defRPr/>
            </a:lvl6pPr>
            <a:lvl7pPr lvl="6" algn="l">
              <a:lnSpc>
                <a:spcPct val="100000"/>
              </a:lnSpc>
              <a:spcBef>
                <a:spcPts val="0"/>
              </a:spcBef>
              <a:spcAft>
                <a:spcPts val="0"/>
              </a:spcAft>
              <a:buSzPts val="2700"/>
              <a:buNone/>
              <a:defRPr/>
            </a:lvl7pPr>
            <a:lvl8pPr lvl="7" algn="l">
              <a:lnSpc>
                <a:spcPct val="100000"/>
              </a:lnSpc>
              <a:spcBef>
                <a:spcPts val="0"/>
              </a:spcBef>
              <a:spcAft>
                <a:spcPts val="0"/>
              </a:spcAft>
              <a:buSzPts val="2700"/>
              <a:buNone/>
              <a:defRPr/>
            </a:lvl8pPr>
            <a:lvl9pPr lvl="8" algn="l">
              <a:lnSpc>
                <a:spcPct val="100000"/>
              </a:lnSpc>
              <a:spcBef>
                <a:spcPts val="0"/>
              </a:spcBef>
              <a:spcAft>
                <a:spcPts val="0"/>
              </a:spcAft>
              <a:buSzPts val="2700"/>
              <a:buNone/>
              <a:defRPr/>
            </a:lvl9pPr>
          </a:lstStyle>
          <a:p/>
        </p:txBody>
      </p:sp>
      <p:sp>
        <p:nvSpPr>
          <p:cNvPr id="15" name="Google Shape;15;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 name="Shape 1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rgbClr val="2A2B62"/>
              </a:buClr>
              <a:buSzPts val="2700"/>
              <a:buFont typeface="Poppins"/>
              <a:buNone/>
              <a:defRPr b="1" i="0" sz="2700" u="none" cap="none" strike="noStrike">
                <a:solidFill>
                  <a:srgbClr val="2A2B62"/>
                </a:solidFill>
                <a:latin typeface="Poppins"/>
                <a:ea typeface="Poppins"/>
                <a:cs typeface="Poppins"/>
                <a:sym typeface="Poppins"/>
              </a:defRPr>
            </a:lvl1pPr>
            <a:lvl2pPr lvl="1" marR="0" rtl="0" algn="l">
              <a:lnSpc>
                <a:spcPct val="100000"/>
              </a:lnSpc>
              <a:spcBef>
                <a:spcPts val="0"/>
              </a:spcBef>
              <a:spcAft>
                <a:spcPts val="0"/>
              </a:spcAft>
              <a:buClr>
                <a:srgbClr val="2A2B62"/>
              </a:buClr>
              <a:buSzPts val="2700"/>
              <a:buFont typeface="Poppins"/>
              <a:buNone/>
              <a:defRPr b="1" i="0" sz="2700" u="none" cap="none" strike="noStrike">
                <a:solidFill>
                  <a:srgbClr val="2A2B62"/>
                </a:solidFill>
                <a:latin typeface="Poppins"/>
                <a:ea typeface="Poppins"/>
                <a:cs typeface="Poppins"/>
                <a:sym typeface="Poppins"/>
              </a:defRPr>
            </a:lvl2pPr>
            <a:lvl3pPr lvl="2" marR="0" rtl="0" algn="l">
              <a:lnSpc>
                <a:spcPct val="100000"/>
              </a:lnSpc>
              <a:spcBef>
                <a:spcPts val="0"/>
              </a:spcBef>
              <a:spcAft>
                <a:spcPts val="0"/>
              </a:spcAft>
              <a:buClr>
                <a:srgbClr val="2A2B62"/>
              </a:buClr>
              <a:buSzPts val="2700"/>
              <a:buFont typeface="Poppins"/>
              <a:buNone/>
              <a:defRPr b="1" i="0" sz="2700" u="none" cap="none" strike="noStrike">
                <a:solidFill>
                  <a:srgbClr val="2A2B62"/>
                </a:solidFill>
                <a:latin typeface="Poppins"/>
                <a:ea typeface="Poppins"/>
                <a:cs typeface="Poppins"/>
                <a:sym typeface="Poppins"/>
              </a:defRPr>
            </a:lvl3pPr>
            <a:lvl4pPr lvl="3" marR="0" rtl="0" algn="l">
              <a:lnSpc>
                <a:spcPct val="100000"/>
              </a:lnSpc>
              <a:spcBef>
                <a:spcPts val="0"/>
              </a:spcBef>
              <a:spcAft>
                <a:spcPts val="0"/>
              </a:spcAft>
              <a:buClr>
                <a:srgbClr val="2A2B62"/>
              </a:buClr>
              <a:buSzPts val="2700"/>
              <a:buFont typeface="Poppins"/>
              <a:buNone/>
              <a:defRPr b="1" i="0" sz="2700" u="none" cap="none" strike="noStrike">
                <a:solidFill>
                  <a:srgbClr val="2A2B62"/>
                </a:solidFill>
                <a:latin typeface="Poppins"/>
                <a:ea typeface="Poppins"/>
                <a:cs typeface="Poppins"/>
                <a:sym typeface="Poppins"/>
              </a:defRPr>
            </a:lvl4pPr>
            <a:lvl5pPr lvl="4" marR="0" rtl="0" algn="l">
              <a:lnSpc>
                <a:spcPct val="100000"/>
              </a:lnSpc>
              <a:spcBef>
                <a:spcPts val="0"/>
              </a:spcBef>
              <a:spcAft>
                <a:spcPts val="0"/>
              </a:spcAft>
              <a:buClr>
                <a:srgbClr val="2A2B62"/>
              </a:buClr>
              <a:buSzPts val="2700"/>
              <a:buFont typeface="Poppins"/>
              <a:buNone/>
              <a:defRPr b="1" i="0" sz="2700" u="none" cap="none" strike="noStrike">
                <a:solidFill>
                  <a:srgbClr val="2A2B62"/>
                </a:solidFill>
                <a:latin typeface="Poppins"/>
                <a:ea typeface="Poppins"/>
                <a:cs typeface="Poppins"/>
                <a:sym typeface="Poppins"/>
              </a:defRPr>
            </a:lvl5pPr>
            <a:lvl6pPr lvl="5" marR="0" rtl="0" algn="l">
              <a:lnSpc>
                <a:spcPct val="100000"/>
              </a:lnSpc>
              <a:spcBef>
                <a:spcPts val="0"/>
              </a:spcBef>
              <a:spcAft>
                <a:spcPts val="0"/>
              </a:spcAft>
              <a:buClr>
                <a:srgbClr val="2A2B62"/>
              </a:buClr>
              <a:buSzPts val="2700"/>
              <a:buFont typeface="Poppins"/>
              <a:buNone/>
              <a:defRPr b="1" i="0" sz="2700" u="none" cap="none" strike="noStrike">
                <a:solidFill>
                  <a:srgbClr val="2A2B62"/>
                </a:solidFill>
                <a:latin typeface="Poppins"/>
                <a:ea typeface="Poppins"/>
                <a:cs typeface="Poppins"/>
                <a:sym typeface="Poppins"/>
              </a:defRPr>
            </a:lvl6pPr>
            <a:lvl7pPr lvl="6" marR="0" rtl="0" algn="l">
              <a:lnSpc>
                <a:spcPct val="100000"/>
              </a:lnSpc>
              <a:spcBef>
                <a:spcPts val="0"/>
              </a:spcBef>
              <a:spcAft>
                <a:spcPts val="0"/>
              </a:spcAft>
              <a:buClr>
                <a:srgbClr val="2A2B62"/>
              </a:buClr>
              <a:buSzPts val="2700"/>
              <a:buFont typeface="Poppins"/>
              <a:buNone/>
              <a:defRPr b="1" i="0" sz="2700" u="none" cap="none" strike="noStrike">
                <a:solidFill>
                  <a:srgbClr val="2A2B62"/>
                </a:solidFill>
                <a:latin typeface="Poppins"/>
                <a:ea typeface="Poppins"/>
                <a:cs typeface="Poppins"/>
                <a:sym typeface="Poppins"/>
              </a:defRPr>
            </a:lvl7pPr>
            <a:lvl8pPr lvl="7" marR="0" rtl="0" algn="l">
              <a:lnSpc>
                <a:spcPct val="100000"/>
              </a:lnSpc>
              <a:spcBef>
                <a:spcPts val="0"/>
              </a:spcBef>
              <a:spcAft>
                <a:spcPts val="0"/>
              </a:spcAft>
              <a:buClr>
                <a:srgbClr val="2A2B62"/>
              </a:buClr>
              <a:buSzPts val="2700"/>
              <a:buFont typeface="Poppins"/>
              <a:buNone/>
              <a:defRPr b="1" i="0" sz="2700" u="none" cap="none" strike="noStrike">
                <a:solidFill>
                  <a:srgbClr val="2A2B62"/>
                </a:solidFill>
                <a:latin typeface="Poppins"/>
                <a:ea typeface="Poppins"/>
                <a:cs typeface="Poppins"/>
                <a:sym typeface="Poppins"/>
              </a:defRPr>
            </a:lvl8pPr>
            <a:lvl9pPr lvl="8" marR="0" rtl="0" algn="l">
              <a:lnSpc>
                <a:spcPct val="100000"/>
              </a:lnSpc>
              <a:spcBef>
                <a:spcPts val="0"/>
              </a:spcBef>
              <a:spcAft>
                <a:spcPts val="0"/>
              </a:spcAft>
              <a:buClr>
                <a:srgbClr val="2A2B62"/>
              </a:buClr>
              <a:buSzPts val="2700"/>
              <a:buFont typeface="Poppins"/>
              <a:buNone/>
              <a:defRPr b="1" i="0" sz="2700" u="none" cap="none" strike="noStrike">
                <a:solidFill>
                  <a:srgbClr val="2A2B62"/>
                </a:solidFill>
                <a:latin typeface="Poppins"/>
                <a:ea typeface="Poppins"/>
                <a:cs typeface="Poppins"/>
                <a:sym typeface="Poppins"/>
              </a:defRPr>
            </a:lvl9pPr>
          </a:lstStyle>
          <a:p/>
        </p:txBody>
      </p:sp>
      <p:sp>
        <p:nvSpPr>
          <p:cNvPr id="7" name="Google Shape;7;p1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rgbClr val="3F3F6B"/>
              </a:buClr>
              <a:buSzPts val="1800"/>
              <a:buFont typeface="Helvetica Neue"/>
              <a:buChar char="●"/>
              <a:defRPr b="0" i="0" sz="1800" u="none" cap="none" strike="noStrike">
                <a:solidFill>
                  <a:srgbClr val="3F3F6B"/>
                </a:solidFill>
                <a:latin typeface="Helvetica Neue"/>
                <a:ea typeface="Helvetica Neue"/>
                <a:cs typeface="Helvetica Neue"/>
                <a:sym typeface="Helvetica Neue"/>
              </a:defRPr>
            </a:lvl1pPr>
            <a:lvl2pPr indent="-317500" lvl="1" marL="914400" marR="0" rtl="0" algn="l">
              <a:lnSpc>
                <a:spcPct val="115000"/>
              </a:lnSpc>
              <a:spcBef>
                <a:spcPts val="0"/>
              </a:spcBef>
              <a:spcAft>
                <a:spcPts val="0"/>
              </a:spcAft>
              <a:buClr>
                <a:srgbClr val="3F3F6B"/>
              </a:buClr>
              <a:buSzPts val="1400"/>
              <a:buFont typeface="Helvetica Neue"/>
              <a:buChar char="○"/>
              <a:defRPr b="0" i="0" sz="1400" u="none" cap="none" strike="noStrike">
                <a:solidFill>
                  <a:srgbClr val="3F3F6B"/>
                </a:solidFill>
                <a:latin typeface="Helvetica Neue"/>
                <a:ea typeface="Helvetica Neue"/>
                <a:cs typeface="Helvetica Neue"/>
                <a:sym typeface="Helvetica Neue"/>
              </a:defRPr>
            </a:lvl2pPr>
            <a:lvl3pPr indent="-317500" lvl="2" marL="1371600" marR="0" rtl="0" algn="l">
              <a:lnSpc>
                <a:spcPct val="115000"/>
              </a:lnSpc>
              <a:spcBef>
                <a:spcPts val="0"/>
              </a:spcBef>
              <a:spcAft>
                <a:spcPts val="0"/>
              </a:spcAft>
              <a:buClr>
                <a:srgbClr val="3F3F6B"/>
              </a:buClr>
              <a:buSzPts val="1400"/>
              <a:buFont typeface="Helvetica Neue"/>
              <a:buChar char="■"/>
              <a:defRPr b="0" i="0" sz="1400" u="none" cap="none" strike="noStrike">
                <a:solidFill>
                  <a:srgbClr val="3F3F6B"/>
                </a:solidFill>
                <a:latin typeface="Helvetica Neue"/>
                <a:ea typeface="Helvetica Neue"/>
                <a:cs typeface="Helvetica Neue"/>
                <a:sym typeface="Helvetica Neue"/>
              </a:defRPr>
            </a:lvl3pPr>
            <a:lvl4pPr indent="-317500" lvl="3" marL="1828800" marR="0" rtl="0" algn="l">
              <a:lnSpc>
                <a:spcPct val="115000"/>
              </a:lnSpc>
              <a:spcBef>
                <a:spcPts val="0"/>
              </a:spcBef>
              <a:spcAft>
                <a:spcPts val="0"/>
              </a:spcAft>
              <a:buClr>
                <a:srgbClr val="3F3F6B"/>
              </a:buClr>
              <a:buSzPts val="1400"/>
              <a:buFont typeface="Helvetica Neue"/>
              <a:buChar char="●"/>
              <a:defRPr b="0" i="0" sz="1400" u="none" cap="none" strike="noStrike">
                <a:solidFill>
                  <a:srgbClr val="3F3F6B"/>
                </a:solidFill>
                <a:latin typeface="Helvetica Neue"/>
                <a:ea typeface="Helvetica Neue"/>
                <a:cs typeface="Helvetica Neue"/>
                <a:sym typeface="Helvetica Neue"/>
              </a:defRPr>
            </a:lvl4pPr>
            <a:lvl5pPr indent="-317500" lvl="4" marL="2286000" marR="0" rtl="0" algn="l">
              <a:lnSpc>
                <a:spcPct val="115000"/>
              </a:lnSpc>
              <a:spcBef>
                <a:spcPts val="0"/>
              </a:spcBef>
              <a:spcAft>
                <a:spcPts val="0"/>
              </a:spcAft>
              <a:buClr>
                <a:srgbClr val="3F3F6B"/>
              </a:buClr>
              <a:buSzPts val="1400"/>
              <a:buFont typeface="Helvetica Neue"/>
              <a:buChar char="○"/>
              <a:defRPr b="0" i="0" sz="1400" u="none" cap="none" strike="noStrike">
                <a:solidFill>
                  <a:srgbClr val="3F3F6B"/>
                </a:solidFill>
                <a:latin typeface="Helvetica Neue"/>
                <a:ea typeface="Helvetica Neue"/>
                <a:cs typeface="Helvetica Neue"/>
                <a:sym typeface="Helvetica Neue"/>
              </a:defRPr>
            </a:lvl5pPr>
            <a:lvl6pPr indent="-317500" lvl="5" marL="2743200" marR="0" rtl="0" algn="l">
              <a:lnSpc>
                <a:spcPct val="115000"/>
              </a:lnSpc>
              <a:spcBef>
                <a:spcPts val="0"/>
              </a:spcBef>
              <a:spcAft>
                <a:spcPts val="0"/>
              </a:spcAft>
              <a:buClr>
                <a:srgbClr val="3F3F6B"/>
              </a:buClr>
              <a:buSzPts val="1400"/>
              <a:buFont typeface="Helvetica Neue"/>
              <a:buChar char="■"/>
              <a:defRPr b="0" i="0" sz="1400" u="none" cap="none" strike="noStrike">
                <a:solidFill>
                  <a:srgbClr val="3F3F6B"/>
                </a:solidFill>
                <a:latin typeface="Helvetica Neue"/>
                <a:ea typeface="Helvetica Neue"/>
                <a:cs typeface="Helvetica Neue"/>
                <a:sym typeface="Helvetica Neue"/>
              </a:defRPr>
            </a:lvl6pPr>
            <a:lvl7pPr indent="-317500" lvl="6" marL="3200400" marR="0" rtl="0" algn="l">
              <a:lnSpc>
                <a:spcPct val="115000"/>
              </a:lnSpc>
              <a:spcBef>
                <a:spcPts val="0"/>
              </a:spcBef>
              <a:spcAft>
                <a:spcPts val="0"/>
              </a:spcAft>
              <a:buClr>
                <a:srgbClr val="3F3F6B"/>
              </a:buClr>
              <a:buSzPts val="1400"/>
              <a:buFont typeface="Helvetica Neue"/>
              <a:buChar char="●"/>
              <a:defRPr b="0" i="0" sz="1400" u="none" cap="none" strike="noStrike">
                <a:solidFill>
                  <a:srgbClr val="3F3F6B"/>
                </a:solidFill>
                <a:latin typeface="Helvetica Neue"/>
                <a:ea typeface="Helvetica Neue"/>
                <a:cs typeface="Helvetica Neue"/>
                <a:sym typeface="Helvetica Neue"/>
              </a:defRPr>
            </a:lvl7pPr>
            <a:lvl8pPr indent="-317500" lvl="7" marL="3657600" marR="0" rtl="0" algn="l">
              <a:lnSpc>
                <a:spcPct val="115000"/>
              </a:lnSpc>
              <a:spcBef>
                <a:spcPts val="0"/>
              </a:spcBef>
              <a:spcAft>
                <a:spcPts val="0"/>
              </a:spcAft>
              <a:buClr>
                <a:srgbClr val="3F3F6B"/>
              </a:buClr>
              <a:buSzPts val="1400"/>
              <a:buFont typeface="Helvetica Neue"/>
              <a:buChar char="○"/>
              <a:defRPr b="0" i="0" sz="1400" u="none" cap="none" strike="noStrike">
                <a:solidFill>
                  <a:srgbClr val="3F3F6B"/>
                </a:solidFill>
                <a:latin typeface="Helvetica Neue"/>
                <a:ea typeface="Helvetica Neue"/>
                <a:cs typeface="Helvetica Neue"/>
                <a:sym typeface="Helvetica Neue"/>
              </a:defRPr>
            </a:lvl8pPr>
            <a:lvl9pPr indent="-317500" lvl="8" marL="4114800" marR="0" rtl="0" algn="l">
              <a:lnSpc>
                <a:spcPct val="115000"/>
              </a:lnSpc>
              <a:spcBef>
                <a:spcPts val="0"/>
              </a:spcBef>
              <a:spcAft>
                <a:spcPts val="0"/>
              </a:spcAft>
              <a:buClr>
                <a:srgbClr val="3F3F6B"/>
              </a:buClr>
              <a:buSzPts val="1400"/>
              <a:buFont typeface="Helvetica Neue"/>
              <a:buChar char="■"/>
              <a:defRPr b="0" i="0" sz="1400" u="none" cap="none" strike="noStrike">
                <a:solidFill>
                  <a:srgbClr val="3F3F6B"/>
                </a:solidFill>
                <a:latin typeface="Helvetica Neue"/>
                <a:ea typeface="Helvetica Neue"/>
                <a:cs typeface="Helvetica Neue"/>
                <a:sym typeface="Helvetica Neue"/>
              </a:defRPr>
            </a:lvl9pPr>
          </a:lstStyle>
          <a:p/>
        </p:txBody>
      </p:sp>
      <p:sp>
        <p:nvSpPr>
          <p:cNvPr id="8" name="Google Shape;8;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oppins ExtraBold"/>
                <a:ea typeface="Poppins ExtraBold"/>
                <a:cs typeface="Poppins ExtraBold"/>
                <a:sym typeface="Poppins ExtraBold"/>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oppins ExtraBold"/>
                <a:ea typeface="Poppins ExtraBold"/>
                <a:cs typeface="Poppins ExtraBold"/>
                <a:sym typeface="Poppins ExtraBold"/>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oppins ExtraBold"/>
                <a:ea typeface="Poppins ExtraBold"/>
                <a:cs typeface="Poppins ExtraBold"/>
                <a:sym typeface="Poppins ExtraBold"/>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oppins ExtraBold"/>
                <a:ea typeface="Poppins ExtraBold"/>
                <a:cs typeface="Poppins ExtraBold"/>
                <a:sym typeface="Poppins ExtraBold"/>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oppins ExtraBold"/>
                <a:ea typeface="Poppins ExtraBold"/>
                <a:cs typeface="Poppins ExtraBold"/>
                <a:sym typeface="Poppins ExtraBold"/>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oppins ExtraBold"/>
                <a:ea typeface="Poppins ExtraBold"/>
                <a:cs typeface="Poppins ExtraBold"/>
                <a:sym typeface="Poppins ExtraBold"/>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oppins ExtraBold"/>
                <a:ea typeface="Poppins ExtraBold"/>
                <a:cs typeface="Poppins ExtraBold"/>
                <a:sym typeface="Poppins ExtraBold"/>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oppins ExtraBold"/>
                <a:ea typeface="Poppins ExtraBold"/>
                <a:cs typeface="Poppins ExtraBold"/>
                <a:sym typeface="Poppins ExtraBold"/>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oppins ExtraBold"/>
                <a:ea typeface="Poppins ExtraBold"/>
                <a:cs typeface="Poppins ExtraBold"/>
                <a:sym typeface="Poppins ExtraBold"/>
              </a:defRPr>
            </a:lvl9pPr>
          </a:lstStyle>
          <a:p>
            <a:pPr indent="0" lvl="0" marL="0" rtl="0" algn="r">
              <a:spcBef>
                <a:spcPts val="0"/>
              </a:spcBef>
              <a:spcAft>
                <a:spcPts val="0"/>
              </a:spcAft>
              <a:buNone/>
            </a:pPr>
            <a:fld id="{00000000-1234-1234-1234-123412341234}" type="slidenum">
              <a:rPr lang="fr-BE"/>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 name="Shape 21"/>
        <p:cNvGrpSpPr/>
        <p:nvPr/>
      </p:nvGrpSpPr>
      <p:grpSpPr>
        <a:xfrm>
          <a:off x="0" y="0"/>
          <a:ext cx="0" cy="0"/>
          <a:chOff x="0" y="0"/>
          <a:chExt cx="0" cy="0"/>
        </a:xfrm>
      </p:grpSpPr>
      <p:pic>
        <p:nvPicPr>
          <p:cNvPr id="22" name="Google Shape;22;p19"/>
          <p:cNvPicPr preferRelativeResize="0"/>
          <p:nvPr/>
        </p:nvPicPr>
        <p:blipFill rotWithShape="1">
          <a:blip r:embed="rId3">
            <a:alphaModFix/>
          </a:blip>
          <a:srcRect b="0" l="0" r="0" t="0"/>
          <a:stretch/>
        </p:blipFill>
        <p:spPr>
          <a:xfrm>
            <a:off x="572" y="322"/>
            <a:ext cx="9142857" cy="5142857"/>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id="129" name="Google Shape;129;p20"/>
          <p:cNvPicPr preferRelativeResize="0"/>
          <p:nvPr/>
        </p:nvPicPr>
        <p:blipFill rotWithShape="1">
          <a:blip r:embed="rId3">
            <a:alphaModFix/>
          </a:blip>
          <a:srcRect b="0" l="0" r="0" t="0"/>
          <a:stretch/>
        </p:blipFill>
        <p:spPr>
          <a:xfrm>
            <a:off x="572" y="322"/>
            <a:ext cx="9142857" cy="514285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 name="Shape 26"/>
        <p:cNvGrpSpPr/>
        <p:nvPr/>
      </p:nvGrpSpPr>
      <p:grpSpPr>
        <a:xfrm>
          <a:off x="0" y="0"/>
          <a:ext cx="0" cy="0"/>
          <a:chOff x="0" y="0"/>
          <a:chExt cx="0" cy="0"/>
        </a:xfrm>
      </p:grpSpPr>
      <p:sp>
        <p:nvSpPr>
          <p:cNvPr id="27" name="Google Shape;27;p2"/>
          <p:cNvSpPr txBox="1"/>
          <p:nvPr>
            <p:ph type="title"/>
          </p:nvPr>
        </p:nvSpPr>
        <p:spPr>
          <a:xfrm>
            <a:off x="311700" y="3752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fr-BE"/>
              <a:t>Volet 1 : Composition de l’équipe</a:t>
            </a:r>
            <a:endParaRPr/>
          </a:p>
        </p:txBody>
      </p:sp>
      <p:sp>
        <p:nvSpPr>
          <p:cNvPr id="28" name="Google Shape;28;p2"/>
          <p:cNvSpPr txBox="1"/>
          <p:nvPr>
            <p:ph idx="4294967295"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fr-BE"/>
              <a:t>‹#›</a:t>
            </a:fld>
            <a:endParaRPr/>
          </a:p>
        </p:txBody>
      </p:sp>
      <p:sp>
        <p:nvSpPr>
          <p:cNvPr id="29" name="Google Shape;29;p2"/>
          <p:cNvSpPr txBox="1"/>
          <p:nvPr/>
        </p:nvSpPr>
        <p:spPr>
          <a:xfrm>
            <a:off x="5961284" y="460434"/>
            <a:ext cx="3012141" cy="697305"/>
          </a:xfrm>
          <a:prstGeom prst="rect">
            <a:avLst/>
          </a:prstGeom>
          <a:noFill/>
          <a:ln>
            <a:noFill/>
          </a:ln>
        </p:spPr>
        <p:txBody>
          <a:bodyPr anchorCtr="0" anchor="t" bIns="91425" lIns="91425" spcFirstLastPara="1" rIns="91425" wrap="square" tIns="91425">
            <a:normAutofit/>
          </a:bodyPr>
          <a:lstStyle/>
          <a:p>
            <a:pPr indent="0" lvl="0" marL="0" marR="0" rtl="0" algn="l">
              <a:lnSpc>
                <a:spcPct val="115000"/>
              </a:lnSpc>
              <a:spcBef>
                <a:spcPts val="0"/>
              </a:spcBef>
              <a:spcAft>
                <a:spcPts val="600"/>
              </a:spcAft>
              <a:buClr>
                <a:srgbClr val="3F3F6B"/>
              </a:buClr>
              <a:buSzPts val="1800"/>
              <a:buFont typeface="Helvetica Neue"/>
              <a:buNone/>
            </a:pPr>
            <a:r>
              <a:rPr b="1" i="0" lang="fr-BE" sz="1000" u="none" cap="none" strike="noStrike">
                <a:solidFill>
                  <a:srgbClr val="D5214D"/>
                </a:solidFill>
                <a:latin typeface="Helvetica Neue"/>
                <a:ea typeface="Helvetica Neue"/>
                <a:cs typeface="Helvetica Neue"/>
                <a:sym typeface="Helvetica Neue"/>
              </a:rPr>
              <a:t>Numéro équipe :</a:t>
            </a:r>
            <a:endParaRPr b="0" i="0" sz="1400" u="none" cap="none" strike="noStrike">
              <a:solidFill>
                <a:srgbClr val="000000"/>
              </a:solidFill>
              <a:latin typeface="Arial"/>
              <a:ea typeface="Arial"/>
              <a:cs typeface="Arial"/>
              <a:sym typeface="Arial"/>
            </a:endParaRPr>
          </a:p>
        </p:txBody>
      </p:sp>
      <p:sp>
        <p:nvSpPr>
          <p:cNvPr id="30" name="Google Shape;30;p2"/>
          <p:cNvSpPr txBox="1"/>
          <p:nvPr/>
        </p:nvSpPr>
        <p:spPr>
          <a:xfrm>
            <a:off x="405092" y="1157739"/>
            <a:ext cx="8333815" cy="3635611"/>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Clr>
                <a:srgbClr val="000000"/>
              </a:buClr>
              <a:buSzPts val="1800"/>
              <a:buFont typeface="Arial"/>
              <a:buNone/>
            </a:pPr>
            <a:r>
              <a:rPr b="0" i="0" lang="fr-BE" sz="1800" u="none" cap="none" strike="noStrike">
                <a:solidFill>
                  <a:srgbClr val="000000"/>
                </a:solidFill>
                <a:latin typeface="Poppins Light"/>
                <a:ea typeface="Poppins Light"/>
                <a:cs typeface="Poppins Light"/>
                <a:sym typeface="Poppins Light"/>
              </a:rPr>
              <a:t>Bravo ! </a:t>
            </a:r>
            <a:endParaRPr b="0" i="0" sz="1400" u="none" cap="none" strike="noStrike">
              <a:solidFill>
                <a:srgbClr val="000000"/>
              </a:solidFill>
              <a:latin typeface="Arial"/>
              <a:ea typeface="Arial"/>
              <a:cs typeface="Arial"/>
              <a:sym typeface="Arial"/>
            </a:endParaRPr>
          </a:p>
          <a:p>
            <a:pPr indent="0" lvl="0" marL="0" marR="0" rtl="0" algn="ctr">
              <a:lnSpc>
                <a:spcPct val="150000"/>
              </a:lnSpc>
              <a:spcBef>
                <a:spcPts val="0"/>
              </a:spcBef>
              <a:spcAft>
                <a:spcPts val="0"/>
              </a:spcAft>
              <a:buClr>
                <a:srgbClr val="000000"/>
              </a:buClr>
              <a:buSzPts val="1800"/>
              <a:buFont typeface="Arial"/>
              <a:buNone/>
            </a:pPr>
            <a:r>
              <a:rPr b="0" i="0" lang="fr-BE" sz="1800" u="none" cap="none" strike="noStrike">
                <a:solidFill>
                  <a:srgbClr val="000000"/>
                </a:solidFill>
                <a:latin typeface="Poppins Light"/>
                <a:ea typeface="Poppins Light"/>
                <a:cs typeface="Poppins Light"/>
                <a:sym typeface="Poppins Light"/>
              </a:rPr>
              <a:t>Vous avez déjà complété ce volet en répondant au formulaire vous ayant donné accès au Drive. </a:t>
            </a:r>
            <a:endParaRPr b="0" i="0" sz="1400" u="none" cap="none" strike="noStrike">
              <a:solidFill>
                <a:srgbClr val="000000"/>
              </a:solidFill>
              <a:latin typeface="Arial"/>
              <a:ea typeface="Arial"/>
              <a:cs typeface="Arial"/>
              <a:sym typeface="Arial"/>
            </a:endParaRPr>
          </a:p>
          <a:p>
            <a:pPr indent="0" lvl="0" marL="0" marR="0" rtl="0" algn="ctr">
              <a:lnSpc>
                <a:spcPct val="150000"/>
              </a:lnSpc>
              <a:spcBef>
                <a:spcPts val="0"/>
              </a:spcBef>
              <a:spcAft>
                <a:spcPts val="0"/>
              </a:spcAft>
              <a:buClr>
                <a:srgbClr val="000000"/>
              </a:buClr>
              <a:buSzPts val="1800"/>
              <a:buFont typeface="Arial"/>
              <a:buNone/>
            </a:pPr>
            <a:r>
              <a:t/>
            </a:r>
            <a:endParaRPr b="0" i="0" sz="1800" u="none" cap="none" strike="noStrike">
              <a:solidFill>
                <a:srgbClr val="000000"/>
              </a:solidFill>
              <a:latin typeface="Poppins Light"/>
              <a:ea typeface="Poppins Light"/>
              <a:cs typeface="Poppins Light"/>
              <a:sym typeface="Poppins Light"/>
            </a:endParaRPr>
          </a:p>
          <a:p>
            <a:pPr indent="0" lvl="0" marL="0" marR="0" rtl="0" algn="ctr">
              <a:lnSpc>
                <a:spcPct val="150000"/>
              </a:lnSpc>
              <a:spcBef>
                <a:spcPts val="0"/>
              </a:spcBef>
              <a:spcAft>
                <a:spcPts val="0"/>
              </a:spcAft>
              <a:buClr>
                <a:srgbClr val="000000"/>
              </a:buClr>
              <a:buSzPts val="1800"/>
              <a:buFont typeface="Arial"/>
              <a:buNone/>
            </a:pPr>
            <a:r>
              <a:t/>
            </a:r>
            <a:endParaRPr b="0" i="0" sz="1800" u="none" cap="none" strike="noStrike">
              <a:solidFill>
                <a:srgbClr val="000000"/>
              </a:solidFill>
              <a:latin typeface="Poppins Light"/>
              <a:ea typeface="Poppins Light"/>
              <a:cs typeface="Poppins Light"/>
              <a:sym typeface="Poppins Light"/>
            </a:endParaRPr>
          </a:p>
          <a:p>
            <a:pPr indent="0" lvl="0" marL="0" marR="0" rtl="0" algn="ctr">
              <a:lnSpc>
                <a:spcPct val="150000"/>
              </a:lnSpc>
              <a:spcBef>
                <a:spcPts val="0"/>
              </a:spcBef>
              <a:spcAft>
                <a:spcPts val="0"/>
              </a:spcAft>
              <a:buClr>
                <a:srgbClr val="000000"/>
              </a:buClr>
              <a:buSzPts val="1800"/>
              <a:buFont typeface="Arial"/>
              <a:buNone/>
            </a:pPr>
            <a:r>
              <a:t/>
            </a:r>
            <a:endParaRPr b="0" i="0" sz="1800" u="none" cap="none" strike="noStrike">
              <a:solidFill>
                <a:srgbClr val="000000"/>
              </a:solidFill>
              <a:latin typeface="Poppins Light"/>
              <a:ea typeface="Poppins Light"/>
              <a:cs typeface="Poppins Light"/>
              <a:sym typeface="Poppins Light"/>
            </a:endParaRPr>
          </a:p>
          <a:p>
            <a:pPr indent="0" lvl="0" marL="0" marR="0" rtl="0" algn="ctr">
              <a:lnSpc>
                <a:spcPct val="150000"/>
              </a:lnSpc>
              <a:spcBef>
                <a:spcPts val="0"/>
              </a:spcBef>
              <a:spcAft>
                <a:spcPts val="0"/>
              </a:spcAft>
              <a:buClr>
                <a:srgbClr val="000000"/>
              </a:buClr>
              <a:buSzPts val="1100"/>
              <a:buFont typeface="Arial"/>
              <a:buNone/>
            </a:pPr>
            <a:r>
              <a:t/>
            </a:r>
            <a:endParaRPr b="0" i="0" sz="1100" u="none" cap="none" strike="noStrike">
              <a:solidFill>
                <a:srgbClr val="000000"/>
              </a:solidFill>
              <a:latin typeface="Poppins Light"/>
              <a:ea typeface="Poppins Light"/>
              <a:cs typeface="Poppins Light"/>
              <a:sym typeface="Poppins Light"/>
            </a:endParaRPr>
          </a:p>
          <a:p>
            <a:pPr indent="0" lvl="0" marL="0" marR="0" rtl="0" algn="l">
              <a:lnSpc>
                <a:spcPct val="150000"/>
              </a:lnSpc>
              <a:spcBef>
                <a:spcPts val="0"/>
              </a:spcBef>
              <a:spcAft>
                <a:spcPts val="0"/>
              </a:spcAft>
              <a:buClr>
                <a:srgbClr val="000000"/>
              </a:buClr>
              <a:buSzPts val="1800"/>
              <a:buFont typeface="Arial"/>
              <a:buNone/>
            </a:pPr>
            <a:r>
              <a:rPr b="0" i="0" lang="fr-BE" sz="1800" u="none" cap="none" strike="noStrike">
                <a:solidFill>
                  <a:srgbClr val="000000"/>
                </a:solidFill>
                <a:latin typeface="Poppins Light"/>
                <a:ea typeface="Poppins Light"/>
                <a:cs typeface="Poppins Light"/>
                <a:sym typeface="Poppins Light"/>
              </a:rPr>
              <a:t>	</a:t>
            </a:r>
            <a:endParaRPr b="0" i="0" sz="1400" u="none" cap="none" strike="noStrike">
              <a:solidFill>
                <a:srgbClr val="000000"/>
              </a:solidFill>
              <a:latin typeface="Arial"/>
              <a:ea typeface="Arial"/>
              <a:cs typeface="Arial"/>
              <a:sym typeface="Arial"/>
            </a:endParaRPr>
          </a:p>
          <a:p>
            <a:pPr indent="0" lvl="0" marL="0" marR="0" rtl="0" algn="ctr">
              <a:lnSpc>
                <a:spcPct val="150000"/>
              </a:lnSpc>
              <a:spcBef>
                <a:spcPts val="0"/>
              </a:spcBef>
              <a:spcAft>
                <a:spcPts val="0"/>
              </a:spcAft>
              <a:buClr>
                <a:srgbClr val="000000"/>
              </a:buClr>
              <a:buSzPts val="1800"/>
              <a:buFont typeface="Arial"/>
              <a:buNone/>
            </a:pPr>
            <a:r>
              <a:rPr b="0" i="1" lang="fr-BE" sz="1800" u="none" cap="none" strike="noStrike">
                <a:solidFill>
                  <a:srgbClr val="000000"/>
                </a:solidFill>
                <a:latin typeface="Poppins Light"/>
                <a:ea typeface="Poppins Light"/>
                <a:cs typeface="Poppins Light"/>
                <a:sym typeface="Poppins Light"/>
              </a:rPr>
              <a:t>	</a:t>
            </a:r>
            <a:r>
              <a:rPr b="0" i="1" lang="fr-BE" sz="1050" u="none" cap="none" strike="noStrike">
                <a:solidFill>
                  <a:srgbClr val="000000"/>
                </a:solidFill>
                <a:latin typeface="Poppins ExtraBold"/>
                <a:ea typeface="Poppins ExtraBold"/>
                <a:cs typeface="Poppins ExtraBold"/>
                <a:sym typeface="Poppins ExtraBold"/>
              </a:rPr>
              <a:t>Vérifiez que tous les membres de l’équipe ont bien suivi cette étape.</a:t>
            </a:r>
            <a:endParaRPr b="0" i="1" sz="1800" u="none" cap="none" strike="noStrike">
              <a:solidFill>
                <a:srgbClr val="000000"/>
              </a:solidFill>
              <a:latin typeface="Poppins ExtraBold"/>
              <a:ea typeface="Poppins ExtraBold"/>
              <a:cs typeface="Poppins ExtraBold"/>
              <a:sym typeface="Poppins ExtraBold"/>
            </a:endParaRPr>
          </a:p>
        </p:txBody>
      </p:sp>
      <p:sp>
        <p:nvSpPr>
          <p:cNvPr id="31" name="Google Shape;31;p2"/>
          <p:cNvSpPr/>
          <p:nvPr/>
        </p:nvSpPr>
        <p:spPr>
          <a:xfrm>
            <a:off x="4226239" y="2975545"/>
            <a:ext cx="591670" cy="645460"/>
          </a:xfrm>
          <a:prstGeom prst="rect">
            <a:avLst/>
          </a:prstGeom>
          <a:noFill/>
          <a:ln cap="flat" cmpd="sng" w="25400">
            <a:solidFill>
              <a:srgbClr val="F8A70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32" name="Google Shape;32;p2"/>
          <p:cNvPicPr preferRelativeResize="0"/>
          <p:nvPr/>
        </p:nvPicPr>
        <p:blipFill rotWithShape="1">
          <a:blip r:embed="rId3">
            <a:alphaModFix/>
          </a:blip>
          <a:srcRect b="0" l="0" r="0" t="0"/>
          <a:stretch/>
        </p:blipFill>
        <p:spPr>
          <a:xfrm>
            <a:off x="4257890" y="2571750"/>
            <a:ext cx="992986" cy="101844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 name="Shape 36"/>
        <p:cNvGrpSpPr/>
        <p:nvPr/>
      </p:nvGrpSpPr>
      <p:grpSpPr>
        <a:xfrm>
          <a:off x="0" y="0"/>
          <a:ext cx="0" cy="0"/>
          <a:chOff x="0" y="0"/>
          <a:chExt cx="0" cy="0"/>
        </a:xfrm>
      </p:grpSpPr>
      <p:sp>
        <p:nvSpPr>
          <p:cNvPr id="37" name="Google Shape;37;p3"/>
          <p:cNvSpPr txBox="1"/>
          <p:nvPr>
            <p:ph idx="4294967295" type="title"/>
          </p:nvPr>
        </p:nvSpPr>
        <p:spPr>
          <a:xfrm>
            <a:off x="311700" y="334881"/>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fr-BE"/>
              <a:t>Volet 2 : Idéation</a:t>
            </a:r>
            <a:endParaRPr/>
          </a:p>
        </p:txBody>
      </p:sp>
      <p:sp>
        <p:nvSpPr>
          <p:cNvPr id="38" name="Google Shape;38;p3"/>
          <p:cNvSpPr txBox="1"/>
          <p:nvPr>
            <p:ph idx="4294967295" type="sldNum"/>
          </p:nvPr>
        </p:nvSpPr>
        <p:spPr>
          <a:xfrm>
            <a:off x="8472458" y="4622873"/>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fr-BE"/>
              <a:t>‹#›</a:t>
            </a:fld>
            <a:endParaRPr/>
          </a:p>
        </p:txBody>
      </p:sp>
      <p:sp>
        <p:nvSpPr>
          <p:cNvPr id="39" name="Google Shape;39;p3"/>
          <p:cNvSpPr txBox="1"/>
          <p:nvPr/>
        </p:nvSpPr>
        <p:spPr>
          <a:xfrm>
            <a:off x="3383937" y="334885"/>
            <a:ext cx="2794500" cy="727200"/>
          </a:xfrm>
          <a:prstGeom prst="rect">
            <a:avLst/>
          </a:prstGeom>
          <a:noFill/>
          <a:ln>
            <a:noFill/>
          </a:ln>
        </p:spPr>
        <p:txBody>
          <a:bodyPr anchorCtr="0" anchor="t" bIns="91425" lIns="91425" spcFirstLastPara="1" rIns="91425" wrap="square" tIns="91425">
            <a:normAutofit/>
          </a:bodyPr>
          <a:lstStyle/>
          <a:p>
            <a:pPr indent="0" lvl="0" marL="0" marR="0" rtl="0" algn="l">
              <a:lnSpc>
                <a:spcPct val="115000"/>
              </a:lnSpc>
              <a:spcBef>
                <a:spcPts val="0"/>
              </a:spcBef>
              <a:spcAft>
                <a:spcPts val="600"/>
              </a:spcAft>
              <a:buClr>
                <a:srgbClr val="3F3F6B"/>
              </a:buClr>
              <a:buSzPts val="1800"/>
              <a:buFont typeface="Helvetica Neue"/>
              <a:buNone/>
            </a:pPr>
            <a:r>
              <a:rPr b="1" i="0" lang="fr-BE" sz="1000" u="none" cap="none" strike="noStrike">
                <a:solidFill>
                  <a:srgbClr val="D5214D"/>
                </a:solidFill>
                <a:latin typeface="Helvetica Neue"/>
                <a:ea typeface="Helvetica Neue"/>
                <a:cs typeface="Helvetica Neue"/>
                <a:sym typeface="Helvetica Neue"/>
              </a:rPr>
              <a:t>Numéro équipe :</a:t>
            </a:r>
            <a:r>
              <a:rPr b="1" i="0" lang="fr-BE" sz="1800" u="none" cap="none" strike="noStrike">
                <a:solidFill>
                  <a:srgbClr val="D5214D"/>
                </a:solidFill>
                <a:latin typeface="Helvetica Neue"/>
                <a:ea typeface="Helvetica Neue"/>
                <a:cs typeface="Helvetica Neue"/>
                <a:sym typeface="Helvetica Neue"/>
              </a:rPr>
              <a:t> 14</a:t>
            </a:r>
            <a:endParaRPr b="0" i="0" sz="2200" u="none" cap="none" strike="noStrike">
              <a:solidFill>
                <a:srgbClr val="000000"/>
              </a:solidFill>
              <a:latin typeface="Arial"/>
              <a:ea typeface="Arial"/>
              <a:cs typeface="Arial"/>
              <a:sym typeface="Arial"/>
            </a:endParaRPr>
          </a:p>
        </p:txBody>
      </p:sp>
      <p:sp>
        <p:nvSpPr>
          <p:cNvPr id="40" name="Google Shape;40;p3"/>
          <p:cNvSpPr/>
          <p:nvPr/>
        </p:nvSpPr>
        <p:spPr>
          <a:xfrm>
            <a:off x="1851050" y="907581"/>
            <a:ext cx="3429000" cy="1317213"/>
          </a:xfrm>
          <a:prstGeom prst="roundRect">
            <a:avLst>
              <a:gd fmla="val 16667" name="adj"/>
            </a:avLst>
          </a:prstGeom>
          <a:solidFill>
            <a:schemeClr val="accent1"/>
          </a:solid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1" lang="fr-BE" sz="900" u="none" cap="none" strike="noStrike">
                <a:solidFill>
                  <a:schemeClr val="lt1"/>
                </a:solidFill>
                <a:latin typeface="Arial"/>
                <a:ea typeface="Arial"/>
                <a:cs typeface="Arial"/>
                <a:sym typeface="Arial"/>
              </a:rPr>
              <a:t>1. A quelle problématique répond votre projet ? Quel est le contexte ?</a:t>
            </a:r>
            <a:endParaRPr b="0" i="1" sz="5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t/>
            </a:r>
            <a:endParaRPr i="1" sz="500">
              <a:solidFill>
                <a:schemeClr val="lt1"/>
              </a:solidFill>
            </a:endParaRPr>
          </a:p>
          <a:p>
            <a:pPr indent="0" lvl="0" marL="0" marR="0" rtl="0" algn="l">
              <a:lnSpc>
                <a:spcPct val="100000"/>
              </a:lnSpc>
              <a:spcBef>
                <a:spcPts val="0"/>
              </a:spcBef>
              <a:spcAft>
                <a:spcPts val="0"/>
              </a:spcAft>
              <a:buClr>
                <a:srgbClr val="000000"/>
              </a:buClr>
              <a:buSzPts val="900"/>
              <a:buFont typeface="Arial"/>
              <a:buNone/>
            </a:pPr>
            <a:r>
              <a:rPr b="0" i="1" lang="fr-BE" sz="500" u="none" cap="none" strike="noStrike">
                <a:solidFill>
                  <a:schemeClr val="lt1"/>
                </a:solidFill>
                <a:latin typeface="Arial"/>
                <a:ea typeface="Arial"/>
                <a:cs typeface="Arial"/>
                <a:sym typeface="Arial"/>
              </a:rPr>
              <a:t>Notre projet répond à </a:t>
            </a:r>
            <a:r>
              <a:rPr i="1" lang="fr-BE" sz="500">
                <a:solidFill>
                  <a:schemeClr val="lt1"/>
                </a:solidFill>
              </a:rPr>
              <a:t>2</a:t>
            </a:r>
            <a:r>
              <a:rPr b="0" i="1" lang="fr-BE" sz="500" u="none" cap="none" strike="noStrike">
                <a:solidFill>
                  <a:schemeClr val="lt1"/>
                </a:solidFill>
                <a:latin typeface="Arial"/>
                <a:ea typeface="Arial"/>
                <a:cs typeface="Arial"/>
                <a:sym typeface="Arial"/>
              </a:rPr>
              <a:t> problématiques urbaines majeures identifiées dans les villes wallonnes :</a:t>
            </a:r>
            <a:endParaRPr b="0" i="1" sz="500" u="none" cap="none" strike="noStrike">
              <a:solidFill>
                <a:schemeClr val="lt1"/>
              </a:solidFill>
              <a:latin typeface="Arial"/>
              <a:ea typeface="Arial"/>
              <a:cs typeface="Arial"/>
              <a:sym typeface="Arial"/>
            </a:endParaRPr>
          </a:p>
          <a:p>
            <a:pPr indent="-121749" lvl="0" marL="179999" marR="0" rtl="0" algn="l">
              <a:lnSpc>
                <a:spcPct val="100000"/>
              </a:lnSpc>
              <a:spcBef>
                <a:spcPts val="0"/>
              </a:spcBef>
              <a:spcAft>
                <a:spcPts val="0"/>
              </a:spcAft>
              <a:buClr>
                <a:schemeClr val="lt1"/>
              </a:buClr>
              <a:buSzPts val="500"/>
              <a:buFont typeface="Arial"/>
              <a:buChar char="●"/>
            </a:pPr>
            <a:r>
              <a:rPr b="0" i="1" lang="fr-BE" sz="500" u="none" cap="none" strike="noStrike">
                <a:solidFill>
                  <a:schemeClr val="lt1"/>
                </a:solidFill>
                <a:latin typeface="Arial"/>
                <a:ea typeface="Arial"/>
                <a:cs typeface="Arial"/>
                <a:sym typeface="Arial"/>
              </a:rPr>
              <a:t>Pollution atmosphérique élevée : Les concentrations de CO₂, NO₂ et particules fines (PM10/PM2.5) dans l'air urbain dépassent régulièrement les seuils recommandés, impactant négativement la santé des citoyens.</a:t>
            </a:r>
            <a:endParaRPr i="1" sz="500">
              <a:solidFill>
                <a:schemeClr val="lt1"/>
              </a:solidFill>
            </a:endParaRPr>
          </a:p>
          <a:p>
            <a:pPr indent="-121749" lvl="0" marL="179999" marR="0" rtl="0" algn="l">
              <a:lnSpc>
                <a:spcPct val="100000"/>
              </a:lnSpc>
              <a:spcBef>
                <a:spcPts val="0"/>
              </a:spcBef>
              <a:spcAft>
                <a:spcPts val="0"/>
              </a:spcAft>
              <a:buClr>
                <a:schemeClr val="lt1"/>
              </a:buClr>
              <a:buSzPts val="500"/>
              <a:buFont typeface="Arial"/>
              <a:buChar char="●"/>
            </a:pPr>
            <a:r>
              <a:rPr b="0" i="1" lang="fr-BE" sz="500" u="none" cap="none" strike="noStrike">
                <a:solidFill>
                  <a:schemeClr val="lt1"/>
                </a:solidFill>
                <a:latin typeface="Arial"/>
                <a:ea typeface="Arial"/>
                <a:cs typeface="Arial"/>
                <a:sym typeface="Arial"/>
              </a:rPr>
              <a:t>Îlots de chaleur urbains : Certains quartiers connaissent des températures anormalement élevées dues à l'urbanisation dense et au manque de végétation, phénomène qui s'intensifie avec le changement climatique.</a:t>
            </a:r>
            <a:endParaRPr b="0" i="1" sz="5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1" lang="fr-BE" sz="500" u="none" cap="none" strike="noStrike">
                <a:solidFill>
                  <a:schemeClr val="lt1"/>
                </a:solidFill>
                <a:latin typeface="Arial"/>
                <a:ea typeface="Arial"/>
                <a:cs typeface="Arial"/>
                <a:sym typeface="Arial"/>
              </a:rPr>
              <a:t>Le contexte actuel est marqué par une prise de conscience croissante des enjeux environnementaux et de santé publique liés à la qualité de l'air et au réchauffement urbain. Les villes cherchent des solutions pour mieux gérer ces défis, mais manquent souvent d'outils de monitoring précis et de capacités d'analyse pour prendre des décisions éclairées.</a:t>
            </a:r>
            <a:endParaRPr b="0" i="0" sz="900" u="none" cap="none" strike="noStrike">
              <a:solidFill>
                <a:schemeClr val="lt1"/>
              </a:solidFill>
              <a:latin typeface="Arial"/>
              <a:ea typeface="Arial"/>
              <a:cs typeface="Arial"/>
              <a:sym typeface="Arial"/>
            </a:endParaRPr>
          </a:p>
        </p:txBody>
      </p:sp>
      <p:sp>
        <p:nvSpPr>
          <p:cNvPr id="41" name="Google Shape;41;p3"/>
          <p:cNvSpPr/>
          <p:nvPr/>
        </p:nvSpPr>
        <p:spPr>
          <a:xfrm>
            <a:off x="1845699" y="2321477"/>
            <a:ext cx="3429000" cy="1235076"/>
          </a:xfrm>
          <a:prstGeom prst="roundRect">
            <a:avLst>
              <a:gd fmla="val 16667" name="adj"/>
            </a:avLst>
          </a:prstGeom>
          <a:solidFill>
            <a:schemeClr val="accent1"/>
          </a:solid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1" lang="fr-BE" sz="900" u="none" cap="none" strike="noStrike">
                <a:solidFill>
                  <a:schemeClr val="lt1"/>
                </a:solidFill>
                <a:latin typeface="Arial"/>
                <a:ea typeface="Arial"/>
                <a:cs typeface="Arial"/>
                <a:sym typeface="Arial"/>
              </a:rPr>
              <a:t>2. A quels besoins répond votre projet ?</a:t>
            </a:r>
            <a:endParaRPr b="0" i="0" sz="5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t/>
            </a:r>
            <a:endParaRPr sz="500">
              <a:solidFill>
                <a:schemeClr val="lt1"/>
              </a:solidFill>
            </a:endParaRPr>
          </a:p>
          <a:p>
            <a:pPr indent="0" lvl="0" marL="0" marR="0" rtl="0" algn="l">
              <a:lnSpc>
                <a:spcPct val="100000"/>
              </a:lnSpc>
              <a:spcBef>
                <a:spcPts val="0"/>
              </a:spcBef>
              <a:spcAft>
                <a:spcPts val="0"/>
              </a:spcAft>
              <a:buClr>
                <a:srgbClr val="000000"/>
              </a:buClr>
              <a:buSzPts val="900"/>
              <a:buFont typeface="Arial"/>
              <a:buNone/>
            </a:pPr>
            <a:r>
              <a:rPr lang="fr-BE" sz="500">
                <a:solidFill>
                  <a:schemeClr val="lt1"/>
                </a:solidFill>
              </a:rPr>
              <a:t>Notre projet répond aux besoins suivants :</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Besoin de transparence et d'information : Fournir des données fiables et accessibles sur la qualité de l'environnement urbain en temps réel.</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Besoin d'aide à la décision : Offrir aux autorités municipales des outils d'analyse et de visualisation pour identifier les zones prioritaires nécessitant des interventions.</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Besoin d'optimisation des ressources : Permettre une allocation plus efficace des budgets de végétalisation en ciblant les zones où l'impact sera maximal.</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Besoin de mesures concrètes : Proposer des recommandations basées sur les données pour l'implantation stratégique d'espaces verts dans les zones les plus polluées.</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Besoin de sensibilisation citoyenne : Rendre visibles et compréhensibles les enjeux de pollution et de chaleur urbaine pour encourager des comportements plus responsables.</a:t>
            </a:r>
            <a:endParaRPr sz="900">
              <a:solidFill>
                <a:schemeClr val="lt1"/>
              </a:solidFill>
            </a:endParaRPr>
          </a:p>
        </p:txBody>
      </p:sp>
      <p:sp>
        <p:nvSpPr>
          <p:cNvPr id="42" name="Google Shape;42;p3"/>
          <p:cNvSpPr/>
          <p:nvPr/>
        </p:nvSpPr>
        <p:spPr>
          <a:xfrm>
            <a:off x="5420375" y="745175"/>
            <a:ext cx="3429000" cy="1483200"/>
          </a:xfrm>
          <a:prstGeom prst="roundRect">
            <a:avLst>
              <a:gd fmla="val 16667" name="adj"/>
            </a:avLst>
          </a:prstGeom>
          <a:solidFill>
            <a:schemeClr val="accent1"/>
          </a:solid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1" lang="fr-BE" sz="900" u="none" cap="none" strike="noStrike">
                <a:solidFill>
                  <a:schemeClr val="lt1"/>
                </a:solidFill>
                <a:latin typeface="Arial"/>
                <a:ea typeface="Arial"/>
                <a:cs typeface="Arial"/>
                <a:sym typeface="Arial"/>
              </a:rPr>
              <a:t>3. Qui est l’utilisateur ? A qui votre projet s’adresse-t-il ? Quels sont les bénéfices pour l’utilisateur ?</a:t>
            </a:r>
            <a:endParaRPr b="0" i="1"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t/>
            </a:r>
            <a:endParaRPr sz="500">
              <a:solidFill>
                <a:schemeClr val="lt1"/>
              </a:solidFill>
            </a:endParaRPr>
          </a:p>
          <a:p>
            <a:pPr indent="0" lvl="0" marL="0" marR="0" rtl="0" algn="l">
              <a:lnSpc>
                <a:spcPct val="100000"/>
              </a:lnSpc>
              <a:spcBef>
                <a:spcPts val="0"/>
              </a:spcBef>
              <a:spcAft>
                <a:spcPts val="0"/>
              </a:spcAft>
              <a:buClr>
                <a:srgbClr val="000000"/>
              </a:buClr>
              <a:buSzPts val="900"/>
              <a:buFont typeface="Arial"/>
              <a:buNone/>
            </a:pPr>
            <a:r>
              <a:rPr lang="fr-BE" sz="500">
                <a:solidFill>
                  <a:schemeClr val="lt1"/>
                </a:solidFill>
              </a:rPr>
              <a:t>Notre projet s'adresse à plusieurs catégories d'utilisateurs :</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Municipalités et autorités locales (Bénéfices) Obtention d'un tableau de bord complet pour visualiser la pollution et les îlots de chaleur ; capacité d'identification des zones prioritaires ; outils de simulation pour évaluer l'impact de différentes stratégies de végétalisation ; optimisation des ressources budgétaires.</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Urbanistes et décideurs publics (Bénéfices) Accès à des données précises pour planifier l'aménagement urbain ; capacité à justifier les investissements en végétalisation par des données concrètes ; outils d'aide à la conception d'espaces urbains plus durables.</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Citoyens (Bénéfices) Information transparente sur la qualité de l'air de leur quartier ; possibilité d'adapter leurs déplacements pour éviter les zones fortement polluées ; sensibilisation aux enjeux environnementaux locaux ; participation à la vie citoyenne par le biais du signalement et du suivi des améliorations.</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Scientifiques et chercheurs (Bénéfices) Accès à des ensembles de données environnementales à haute résolution spatiale et temporelle ; possibilité d'étudier les corrélations entre végétalisation, pollution et températures urbaines.</a:t>
            </a:r>
            <a:endParaRPr b="0" i="0" sz="900" u="none" cap="none" strike="noStrike">
              <a:solidFill>
                <a:schemeClr val="lt1"/>
              </a:solidFill>
              <a:latin typeface="Arial"/>
              <a:ea typeface="Arial"/>
              <a:cs typeface="Arial"/>
              <a:sym typeface="Arial"/>
            </a:endParaRPr>
          </a:p>
        </p:txBody>
      </p:sp>
      <p:sp>
        <p:nvSpPr>
          <p:cNvPr id="43" name="Google Shape;43;p3"/>
          <p:cNvSpPr/>
          <p:nvPr/>
        </p:nvSpPr>
        <p:spPr>
          <a:xfrm>
            <a:off x="210061" y="1865032"/>
            <a:ext cx="1489965" cy="1413436"/>
          </a:xfrm>
          <a:prstGeom prst="roundRect">
            <a:avLst>
              <a:gd fmla="val 16667" name="adj"/>
            </a:avLst>
          </a:prstGeom>
          <a:solidFill>
            <a:schemeClr val="accent1"/>
          </a:solid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Dimension Smart du projet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a:t>
            </a:r>
            <a:r>
              <a:rPr b="1" lang="fr-BE" sz="900">
                <a:solidFill>
                  <a:schemeClr val="lt1"/>
                </a:solidFill>
              </a:rPr>
              <a:t>X</a:t>
            </a:r>
            <a:r>
              <a:rPr b="0" i="0" lang="fr-BE" sz="900" u="none" cap="none" strike="noStrike">
                <a:solidFill>
                  <a:schemeClr val="lt1"/>
                </a:solidFill>
                <a:latin typeface="Arial"/>
                <a:ea typeface="Arial"/>
                <a:cs typeface="Arial"/>
                <a:sym typeface="Arial"/>
              </a:rPr>
              <a:t>] Société</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a:t>
            </a:r>
            <a:r>
              <a:rPr b="1" lang="fr-BE" sz="900">
                <a:solidFill>
                  <a:schemeClr val="lt1"/>
                </a:solidFill>
              </a:rPr>
              <a:t>X</a:t>
            </a:r>
            <a:r>
              <a:rPr b="0" i="0" lang="fr-BE" sz="900" u="none" cap="none" strike="noStrike">
                <a:solidFill>
                  <a:schemeClr val="lt1"/>
                </a:solidFill>
                <a:latin typeface="Arial"/>
                <a:ea typeface="Arial"/>
                <a:cs typeface="Arial"/>
                <a:sym typeface="Arial"/>
              </a:rPr>
              <a:t>] Environnement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a:t>
            </a:r>
            <a:r>
              <a:rPr b="0" i="0" lang="fr-BE" sz="800" u="none" cap="none" strike="noStrike">
                <a:solidFill>
                  <a:schemeClr val="lt1"/>
                </a:solidFill>
                <a:latin typeface="Arial"/>
                <a:ea typeface="Arial"/>
                <a:cs typeface="Arial"/>
                <a:sym typeface="Arial"/>
              </a:rPr>
              <a:t> </a:t>
            </a:r>
            <a:r>
              <a:rPr b="0" i="0" lang="fr-BE" sz="700" u="none" cap="none" strike="noStrike">
                <a:solidFill>
                  <a:schemeClr val="lt1"/>
                </a:solidFill>
                <a:latin typeface="Arial"/>
                <a:ea typeface="Arial"/>
                <a:cs typeface="Arial"/>
                <a:sym typeface="Arial"/>
              </a:rPr>
              <a:t> </a:t>
            </a:r>
            <a:r>
              <a:rPr lang="fr-BE" sz="700">
                <a:solidFill>
                  <a:schemeClr val="lt1"/>
                </a:solidFill>
              </a:rPr>
              <a:t> </a:t>
            </a:r>
            <a:r>
              <a:rPr b="0" i="0" lang="fr-BE" sz="900" u="none" cap="none" strike="noStrike">
                <a:solidFill>
                  <a:schemeClr val="lt1"/>
                </a:solidFill>
                <a:latin typeface="Arial"/>
                <a:ea typeface="Arial"/>
                <a:cs typeface="Arial"/>
                <a:sym typeface="Arial"/>
              </a:rPr>
              <a:t>] Mobilité</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a:t>
            </a:r>
            <a:r>
              <a:rPr b="1" lang="fr-BE" sz="900">
                <a:solidFill>
                  <a:schemeClr val="lt1"/>
                </a:solidFill>
              </a:rPr>
              <a:t>X</a:t>
            </a:r>
            <a:r>
              <a:rPr b="0" i="0" lang="fr-BE" sz="900" u="none" cap="none" strike="noStrike">
                <a:solidFill>
                  <a:schemeClr val="lt1"/>
                </a:solidFill>
                <a:latin typeface="Arial"/>
                <a:ea typeface="Arial"/>
                <a:cs typeface="Arial"/>
                <a:sym typeface="Arial"/>
              </a:rPr>
              <a:t>] Qualité de vie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a:t>
            </a:r>
            <a:r>
              <a:rPr b="1" lang="fr-BE" sz="900">
                <a:solidFill>
                  <a:schemeClr val="lt1"/>
                </a:solidFill>
              </a:rPr>
              <a:t>X</a:t>
            </a:r>
            <a:r>
              <a:rPr b="0" i="0" lang="fr-BE" sz="900" u="none" cap="none" strike="noStrike">
                <a:solidFill>
                  <a:schemeClr val="lt1"/>
                </a:solidFill>
                <a:latin typeface="Arial"/>
                <a:ea typeface="Arial"/>
                <a:cs typeface="Arial"/>
                <a:sym typeface="Arial"/>
              </a:rPr>
              <a:t>] Gouvernance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a:t>
            </a:r>
            <a:r>
              <a:rPr b="1" lang="fr-BE" sz="900">
                <a:solidFill>
                  <a:schemeClr val="lt1"/>
                </a:solidFill>
              </a:rPr>
              <a:t>X</a:t>
            </a:r>
            <a:r>
              <a:rPr b="0" i="0" lang="fr-BE" sz="900" u="none" cap="none" strike="noStrike">
                <a:solidFill>
                  <a:schemeClr val="lt1"/>
                </a:solidFill>
                <a:latin typeface="Arial"/>
                <a:ea typeface="Arial"/>
                <a:cs typeface="Arial"/>
                <a:sym typeface="Arial"/>
              </a:rPr>
              <a:t>] Economie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chemeClr val="lt1"/>
              </a:solidFill>
              <a:latin typeface="Arial"/>
              <a:ea typeface="Arial"/>
              <a:cs typeface="Arial"/>
              <a:sym typeface="Arial"/>
            </a:endParaRPr>
          </a:p>
        </p:txBody>
      </p:sp>
      <p:sp>
        <p:nvSpPr>
          <p:cNvPr id="44" name="Google Shape;44;p3"/>
          <p:cNvSpPr/>
          <p:nvPr/>
        </p:nvSpPr>
        <p:spPr>
          <a:xfrm>
            <a:off x="203939" y="3382538"/>
            <a:ext cx="1502208" cy="853381"/>
          </a:xfrm>
          <a:prstGeom prst="roundRect">
            <a:avLst>
              <a:gd fmla="val 16667" name="adj"/>
            </a:avLst>
          </a:prstGeom>
          <a:solidFill>
            <a:schemeClr val="accent1"/>
          </a:solid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Objectifs de durabilité</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a:t>
            </a:r>
            <a:r>
              <a:rPr b="1" lang="fr-BE" sz="900">
                <a:solidFill>
                  <a:schemeClr val="lt1"/>
                </a:solidFill>
              </a:rPr>
              <a:t>X</a:t>
            </a:r>
            <a:r>
              <a:rPr b="0" i="0" lang="fr-BE" sz="900" u="none" cap="none" strike="noStrike">
                <a:solidFill>
                  <a:schemeClr val="lt1"/>
                </a:solidFill>
                <a:latin typeface="Arial"/>
                <a:ea typeface="Arial"/>
                <a:cs typeface="Arial"/>
                <a:sym typeface="Arial"/>
              </a:rPr>
              <a:t>] Sociale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a:t>
            </a:r>
            <a:r>
              <a:rPr b="1" lang="fr-BE" sz="900">
                <a:solidFill>
                  <a:schemeClr val="lt1"/>
                </a:solidFill>
              </a:rPr>
              <a:t>X</a:t>
            </a:r>
            <a:r>
              <a:rPr b="0" i="0" lang="fr-BE" sz="900" u="none" cap="none" strike="noStrike">
                <a:solidFill>
                  <a:schemeClr val="lt1"/>
                </a:solidFill>
                <a:latin typeface="Arial"/>
                <a:ea typeface="Arial"/>
                <a:cs typeface="Arial"/>
                <a:sym typeface="Arial"/>
              </a:rPr>
              <a:t>] Economique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a:t>
            </a:r>
            <a:r>
              <a:rPr b="1" lang="fr-BE" sz="900">
                <a:solidFill>
                  <a:schemeClr val="lt1"/>
                </a:solidFill>
              </a:rPr>
              <a:t>X</a:t>
            </a:r>
            <a:r>
              <a:rPr b="0" i="0" lang="fr-BE" sz="900" u="none" cap="none" strike="noStrike">
                <a:solidFill>
                  <a:schemeClr val="lt1"/>
                </a:solidFill>
                <a:latin typeface="Arial"/>
                <a:ea typeface="Arial"/>
                <a:cs typeface="Arial"/>
                <a:sym typeface="Arial"/>
              </a:rPr>
              <a:t>] Environnementale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chemeClr val="lt1"/>
              </a:solidFill>
              <a:latin typeface="Arial"/>
              <a:ea typeface="Arial"/>
              <a:cs typeface="Arial"/>
              <a:sym typeface="Arial"/>
            </a:endParaRPr>
          </a:p>
        </p:txBody>
      </p:sp>
      <p:sp>
        <p:nvSpPr>
          <p:cNvPr id="45" name="Google Shape;45;p3"/>
          <p:cNvSpPr txBox="1"/>
          <p:nvPr>
            <p:ph idx="4294967295" type="body"/>
          </p:nvPr>
        </p:nvSpPr>
        <p:spPr>
          <a:xfrm>
            <a:off x="1845699" y="4647712"/>
            <a:ext cx="6626458" cy="737521"/>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b="1" lang="fr-BE" sz="1200">
                <a:solidFill>
                  <a:srgbClr val="D5214D"/>
                </a:solidFill>
              </a:rPr>
              <a:t>Ce volet est à compléter pour </a:t>
            </a:r>
            <a:r>
              <a:rPr b="1" lang="fr-BE" sz="1200" u="sng">
                <a:solidFill>
                  <a:srgbClr val="D5214D"/>
                </a:solidFill>
              </a:rPr>
              <a:t>samedi 9h30 </a:t>
            </a:r>
            <a:r>
              <a:rPr b="1" lang="fr-BE" sz="1200">
                <a:solidFill>
                  <a:srgbClr val="D5214D"/>
                </a:solidFill>
              </a:rPr>
              <a:t>maximum (rendre disponible dans le Drive).</a:t>
            </a:r>
            <a:endParaRPr/>
          </a:p>
        </p:txBody>
      </p:sp>
      <p:sp>
        <p:nvSpPr>
          <p:cNvPr id="46" name="Google Shape;46;p3"/>
          <p:cNvSpPr/>
          <p:nvPr/>
        </p:nvSpPr>
        <p:spPr>
          <a:xfrm>
            <a:off x="5403300" y="2321477"/>
            <a:ext cx="3429000" cy="1235076"/>
          </a:xfrm>
          <a:prstGeom prst="roundRect">
            <a:avLst>
              <a:gd fmla="val 16667" name="adj"/>
            </a:avLst>
          </a:prstGeom>
          <a:solidFill>
            <a:schemeClr val="accent1"/>
          </a:solid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1" lang="fr-BE" sz="900" u="none" cap="none" strike="noStrike">
                <a:solidFill>
                  <a:schemeClr val="lt1"/>
                </a:solidFill>
                <a:latin typeface="Arial"/>
                <a:ea typeface="Arial"/>
                <a:cs typeface="Arial"/>
                <a:sym typeface="Arial"/>
              </a:rPr>
              <a:t>4. Qu’est-ce qui vous empêche encore de dormir ? (les questions que vous vous posez encore)</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t/>
            </a:r>
            <a:endParaRPr sz="500">
              <a:solidFill>
                <a:schemeClr val="lt1"/>
              </a:solidFill>
            </a:endParaRPr>
          </a:p>
          <a:p>
            <a:pPr indent="0" lvl="0" marL="0" marR="0" rtl="0" algn="l">
              <a:lnSpc>
                <a:spcPct val="100000"/>
              </a:lnSpc>
              <a:spcBef>
                <a:spcPts val="0"/>
              </a:spcBef>
              <a:spcAft>
                <a:spcPts val="0"/>
              </a:spcAft>
              <a:buClr>
                <a:srgbClr val="000000"/>
              </a:buClr>
              <a:buSzPts val="900"/>
              <a:buFont typeface="Arial"/>
              <a:buNone/>
            </a:pPr>
            <a:r>
              <a:rPr lang="fr-BE" sz="500">
                <a:solidFill>
                  <a:schemeClr val="lt1"/>
                </a:solidFill>
              </a:rPr>
              <a:t>Plusieurs questions restent en suspens :</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Précision des capteurs : Comment garantir la précision et la fiabilité des mesures environnementales dans diverses conditions météorologiques ?</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Couverture spatiale : Comment déterminer le nombre optimal et le positionnement des capteurs pour obtenir une couverture représentative de l'environnement urbain ?</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Intégration des données hétérogènes : Comment fusionner efficacement les données provenant de multiples sources (capteurs IoT, open data, images satellites) qui présentent des résolutions et fréquences différentes ?</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Alimentation énergétique des capteurs : Comment assurer l'autonomie énergétique des stations de mesure déployées dans l'environnement urbain ?</a:t>
            </a:r>
            <a:endParaRPr sz="900">
              <a:solidFill>
                <a:schemeClr val="lt1"/>
              </a:solidFill>
            </a:endParaRPr>
          </a:p>
        </p:txBody>
      </p:sp>
      <p:sp>
        <p:nvSpPr>
          <p:cNvPr id="47" name="Google Shape;47;p3"/>
          <p:cNvSpPr/>
          <p:nvPr/>
        </p:nvSpPr>
        <p:spPr>
          <a:xfrm>
            <a:off x="210061" y="907581"/>
            <a:ext cx="1495137" cy="853381"/>
          </a:xfrm>
          <a:prstGeom prst="roundRect">
            <a:avLst>
              <a:gd fmla="val 16667" name="adj"/>
            </a:avLst>
          </a:prstGeom>
          <a:solidFill>
            <a:schemeClr val="accent1"/>
          </a:solid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000"/>
              <a:buFont typeface="Arial"/>
              <a:buNone/>
            </a:pPr>
            <a:r>
              <a:t/>
            </a:r>
            <a:endParaRPr sz="1000">
              <a:solidFill>
                <a:schemeClr val="lt1"/>
              </a:solidFill>
            </a:endParaRPr>
          </a:p>
          <a:p>
            <a:pPr indent="0" lvl="0" marL="0" rtl="0" algn="l">
              <a:spcBef>
                <a:spcPts val="0"/>
              </a:spcBef>
              <a:spcAft>
                <a:spcPts val="0"/>
              </a:spcAft>
              <a:buClr>
                <a:schemeClr val="dk1"/>
              </a:buClr>
              <a:buSzPts val="900"/>
              <a:buFont typeface="Arial"/>
              <a:buNone/>
            </a:pPr>
            <a:r>
              <a:rPr lang="fr-BE" sz="900">
                <a:solidFill>
                  <a:schemeClr val="lt1"/>
                </a:solidFill>
              </a:rPr>
              <a:t>Thématique choisie</a:t>
            </a:r>
            <a:endParaRPr>
              <a:solidFill>
                <a:schemeClr val="dk1"/>
              </a:solidFill>
            </a:endParaRPr>
          </a:p>
          <a:p>
            <a:pPr indent="0" lvl="0" marL="0" rtl="0" algn="l">
              <a:spcBef>
                <a:spcPts val="0"/>
              </a:spcBef>
              <a:spcAft>
                <a:spcPts val="0"/>
              </a:spcAft>
              <a:buClr>
                <a:schemeClr val="dk1"/>
              </a:buClr>
              <a:buSzPts val="900"/>
              <a:buFont typeface="Arial"/>
              <a:buNone/>
            </a:pPr>
            <a:r>
              <a:rPr lang="fr-BE" sz="900">
                <a:solidFill>
                  <a:schemeClr val="lt1"/>
                </a:solidFill>
              </a:rPr>
              <a:t>[</a:t>
            </a:r>
            <a:r>
              <a:rPr lang="fr-BE" sz="1100">
                <a:solidFill>
                  <a:schemeClr val="lt1"/>
                </a:solidFill>
              </a:rPr>
              <a:t>  </a:t>
            </a:r>
            <a:r>
              <a:rPr lang="fr-BE" sz="900">
                <a:solidFill>
                  <a:schemeClr val="lt1"/>
                </a:solidFill>
              </a:rPr>
              <a:t>] Fracture numérique</a:t>
            </a:r>
            <a:endParaRPr sz="900">
              <a:solidFill>
                <a:schemeClr val="lt1"/>
              </a:solidFill>
            </a:endParaRPr>
          </a:p>
          <a:p>
            <a:pPr indent="0" lvl="0" marL="0" rtl="0" algn="l">
              <a:spcBef>
                <a:spcPts val="0"/>
              </a:spcBef>
              <a:spcAft>
                <a:spcPts val="0"/>
              </a:spcAft>
              <a:buClr>
                <a:schemeClr val="dk1"/>
              </a:buClr>
              <a:buSzPts val="900"/>
              <a:buFont typeface="Arial"/>
              <a:buNone/>
            </a:pPr>
            <a:r>
              <a:rPr lang="fr-BE" sz="900">
                <a:solidFill>
                  <a:schemeClr val="lt1"/>
                </a:solidFill>
              </a:rPr>
              <a:t>[</a:t>
            </a:r>
            <a:r>
              <a:rPr b="1" lang="fr-BE" sz="900">
                <a:solidFill>
                  <a:schemeClr val="lt1"/>
                </a:solidFill>
              </a:rPr>
              <a:t>X</a:t>
            </a:r>
            <a:r>
              <a:rPr lang="fr-BE" sz="900">
                <a:solidFill>
                  <a:schemeClr val="lt1"/>
                </a:solidFill>
              </a:rPr>
              <a:t>] IA &amp; Open Data</a:t>
            </a:r>
            <a:endParaRPr>
              <a:solidFill>
                <a:schemeClr val="dk1"/>
              </a:solidFill>
            </a:endParaRPr>
          </a:p>
          <a:p>
            <a:pPr indent="0" lvl="0" marL="0" rtl="0" algn="l">
              <a:spcBef>
                <a:spcPts val="0"/>
              </a:spcBef>
              <a:spcAft>
                <a:spcPts val="0"/>
              </a:spcAft>
              <a:buClr>
                <a:schemeClr val="dk1"/>
              </a:buClr>
              <a:buSzPts val="900"/>
              <a:buFont typeface="Arial"/>
              <a:buNone/>
            </a:pPr>
            <a:r>
              <a:rPr lang="fr-BE" sz="900">
                <a:solidFill>
                  <a:schemeClr val="lt1"/>
                </a:solidFill>
              </a:rPr>
              <a:t>[</a:t>
            </a:r>
            <a:r>
              <a:rPr b="1" lang="fr-BE" sz="900">
                <a:solidFill>
                  <a:schemeClr val="lt1"/>
                </a:solidFill>
              </a:rPr>
              <a:t>X</a:t>
            </a:r>
            <a:r>
              <a:rPr lang="fr-BE" sz="900">
                <a:solidFill>
                  <a:schemeClr val="lt1"/>
                </a:solidFill>
              </a:rPr>
              <a:t>] Territoires durables</a:t>
            </a:r>
            <a:endParaRPr>
              <a:solidFill>
                <a:schemeClr val="dk1"/>
              </a:solidFill>
            </a:endParaRPr>
          </a:p>
          <a:p>
            <a:pPr indent="0" lvl="0" marL="0" rtl="0" algn="l">
              <a:spcBef>
                <a:spcPts val="0"/>
              </a:spcBef>
              <a:spcAft>
                <a:spcPts val="0"/>
              </a:spcAft>
              <a:buClr>
                <a:schemeClr val="dk1"/>
              </a:buClr>
              <a:buSzPts val="900"/>
              <a:buFont typeface="Arial"/>
              <a:buNone/>
            </a:pPr>
            <a:r>
              <a:rPr lang="fr-BE" sz="900">
                <a:solidFill>
                  <a:schemeClr val="lt1"/>
                </a:solidFill>
              </a:rPr>
              <a:t>[</a:t>
            </a:r>
            <a:r>
              <a:rPr lang="fr-BE" sz="1100">
                <a:solidFill>
                  <a:schemeClr val="lt1"/>
                </a:solidFill>
              </a:rPr>
              <a:t>  </a:t>
            </a:r>
            <a:r>
              <a:rPr lang="fr-BE" sz="900">
                <a:solidFill>
                  <a:schemeClr val="lt1"/>
                </a:solidFill>
              </a:rPr>
              <a:t>] Ville pour tous</a:t>
            </a:r>
            <a:endParaRPr>
              <a:solidFill>
                <a:schemeClr val="dk1"/>
              </a:solidFill>
            </a:endParaRPr>
          </a:p>
          <a:p>
            <a:pPr indent="0" lvl="0" marL="0" marR="0" rtl="0" algn="l">
              <a:lnSpc>
                <a:spcPct val="100000"/>
              </a:lnSpc>
              <a:spcBef>
                <a:spcPts val="0"/>
              </a:spcBef>
              <a:spcAft>
                <a:spcPts val="0"/>
              </a:spcAft>
              <a:buClr>
                <a:srgbClr val="000000"/>
              </a:buClr>
              <a:buSzPts val="1000"/>
              <a:buFont typeface="Arial"/>
              <a:buNone/>
            </a:pPr>
            <a:r>
              <a:t/>
            </a:r>
            <a:endParaRPr sz="1000">
              <a:solidFill>
                <a:schemeClr val="lt1"/>
              </a:solidFill>
            </a:endParaRPr>
          </a:p>
        </p:txBody>
      </p:sp>
      <p:sp>
        <p:nvSpPr>
          <p:cNvPr id="48" name="Google Shape;48;p3"/>
          <p:cNvSpPr/>
          <p:nvPr/>
        </p:nvSpPr>
        <p:spPr>
          <a:xfrm>
            <a:off x="1845871" y="3670071"/>
            <a:ext cx="6986430" cy="246573"/>
          </a:xfrm>
          <a:prstGeom prst="roundRect">
            <a:avLst>
              <a:gd fmla="val 16667" name="adj"/>
            </a:avLst>
          </a:prstGeom>
          <a:solidFill>
            <a:schemeClr val="accent1"/>
          </a:solid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5. Votre projet est-il issu d’un challenge soumis par les partenaires du hackathon ?        [</a:t>
            </a:r>
            <a:r>
              <a:rPr b="1" i="0" lang="fr-BE" sz="1100" u="none" cap="none" strike="noStrike">
                <a:solidFill>
                  <a:schemeClr val="lt1"/>
                </a:solidFill>
              </a:rPr>
              <a:t>X</a:t>
            </a:r>
            <a:r>
              <a:rPr b="0" i="0" lang="fr-BE" sz="900" u="none" cap="none" strike="noStrike">
                <a:solidFill>
                  <a:schemeClr val="lt1"/>
                </a:solidFill>
                <a:latin typeface="Arial"/>
                <a:ea typeface="Arial"/>
                <a:cs typeface="Arial"/>
                <a:sym typeface="Arial"/>
              </a:rPr>
              <a:t>] Oui     [ ] Non</a:t>
            </a:r>
            <a:endParaRPr b="0" i="0" sz="1400" u="none" cap="none" strike="noStrike">
              <a:solidFill>
                <a:srgbClr val="000000"/>
              </a:solidFill>
              <a:latin typeface="Arial"/>
              <a:ea typeface="Arial"/>
              <a:cs typeface="Arial"/>
              <a:sym typeface="Arial"/>
            </a:endParaRPr>
          </a:p>
        </p:txBody>
      </p:sp>
      <p:sp>
        <p:nvSpPr>
          <p:cNvPr id="49" name="Google Shape;49;p3"/>
          <p:cNvSpPr/>
          <p:nvPr/>
        </p:nvSpPr>
        <p:spPr>
          <a:xfrm>
            <a:off x="1845871" y="3965057"/>
            <a:ext cx="6986429" cy="246573"/>
          </a:xfrm>
          <a:prstGeom prst="roundRect">
            <a:avLst>
              <a:gd fmla="val 16667" name="adj"/>
            </a:avLst>
          </a:prstGeom>
          <a:solidFill>
            <a:schemeClr val="accent1"/>
          </a:solid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6. Quel nom donnez-vous à votre projet ? </a:t>
            </a:r>
            <a:r>
              <a:rPr b="1" i="0" lang="fr-BE" sz="900" u="none" cap="none" strike="noStrike">
                <a:solidFill>
                  <a:schemeClr val="lt1"/>
                </a:solidFill>
              </a:rPr>
              <a:t>Canopia</a:t>
            </a:r>
            <a:r>
              <a:rPr b="0" i="0" lang="fr-BE" sz="900" u="none" cap="none" strike="noStrike">
                <a:solidFill>
                  <a:schemeClr val="lt1"/>
                </a:solidFill>
                <a:latin typeface="Arial"/>
                <a:ea typeface="Arial"/>
                <a:cs typeface="Arial"/>
                <a:sym typeface="Arial"/>
              </a:rPr>
              <a:t> - Évoque la canopée urbaine, suggérant une ville couverte de végétation.</a:t>
            </a:r>
            <a:endParaRPr sz="900">
              <a:solidFill>
                <a:schemeClr val="lt1"/>
              </a:solidFill>
            </a:endParaRPr>
          </a:p>
        </p:txBody>
      </p:sp>
      <p:sp>
        <p:nvSpPr>
          <p:cNvPr id="50" name="Google Shape;50;p3"/>
          <p:cNvSpPr/>
          <p:nvPr/>
        </p:nvSpPr>
        <p:spPr>
          <a:xfrm>
            <a:off x="1845871" y="4262781"/>
            <a:ext cx="6986429" cy="246573"/>
          </a:xfrm>
          <a:prstGeom prst="roundRect">
            <a:avLst>
              <a:gd fmla="val 16667" name="adj"/>
            </a:avLst>
          </a:prstGeom>
          <a:solidFill>
            <a:schemeClr val="accent1"/>
          </a:solid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7. Qui est votre coach référent ? Patrick Grasseels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 name="Shape 54"/>
        <p:cNvGrpSpPr/>
        <p:nvPr/>
      </p:nvGrpSpPr>
      <p:grpSpPr>
        <a:xfrm>
          <a:off x="0" y="0"/>
          <a:ext cx="0" cy="0"/>
          <a:chOff x="0" y="0"/>
          <a:chExt cx="0" cy="0"/>
        </a:xfrm>
      </p:grpSpPr>
      <p:sp>
        <p:nvSpPr>
          <p:cNvPr id="55" name="Google Shape;55;p4"/>
          <p:cNvSpPr/>
          <p:nvPr/>
        </p:nvSpPr>
        <p:spPr>
          <a:xfrm>
            <a:off x="4169425" y="147000"/>
            <a:ext cx="4851600" cy="1641300"/>
          </a:xfrm>
          <a:prstGeom prst="roundRect">
            <a:avLst>
              <a:gd fmla="val 16667" name="adj"/>
            </a:avLst>
          </a:prstGeom>
          <a:solidFill>
            <a:srgbClr val="E49A06"/>
          </a:solidFill>
          <a:ln cap="flat" cmpd="sng" w="25400">
            <a:solidFill>
              <a:srgbClr val="EF8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fr-BE" sz="700" u="none" cap="none" strike="noStrike">
                <a:solidFill>
                  <a:schemeClr val="lt1"/>
                </a:solidFill>
                <a:latin typeface="Arial"/>
                <a:ea typeface="Arial"/>
                <a:cs typeface="Arial"/>
                <a:sym typeface="Arial"/>
              </a:rPr>
              <a:t>4. De quelle manière les citoyens sont-ils impliqués ?</a:t>
            </a:r>
            <a:endParaRPr b="0" i="0" sz="7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1" lang="fr-BE" sz="500">
                <a:solidFill>
                  <a:schemeClr val="lt1"/>
                </a:solidFill>
              </a:rPr>
              <a:t>MVP</a:t>
            </a:r>
            <a:r>
              <a:rPr lang="fr-BE" sz="500">
                <a:solidFill>
                  <a:schemeClr val="lt1"/>
                </a:solidFill>
              </a:rPr>
              <a:t> : Notre MVP propose une implication citoyenne limitée mais essentielle:</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Visualisation simplifiée: Page web accessible montrant la carte de pollution/chaleur, Explication pédagogique des impacts potentiels de la végétalisation</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Module de feedback: Système basique permettant aux visiteurs de suggérer des zones à végétalise</a:t>
            </a:r>
            <a:r>
              <a:rPr lang="fr-BE" sz="500">
                <a:solidFill>
                  <a:schemeClr val="lt1"/>
                </a:solidFill>
              </a:rPr>
              <a:t>r,</a:t>
            </a:r>
            <a:r>
              <a:rPr lang="fr-BE" sz="500">
                <a:solidFill>
                  <a:schemeClr val="lt1"/>
                </a:solidFill>
              </a:rPr>
              <a:t>Formulaire de commentaires pour améliorer le système</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Simulation d'engagement: Démonstration du concept de participation future via maquettes interactives, Explication des mécanismes de gamification prévus</a:t>
            </a:r>
            <a:endParaRPr sz="500">
              <a:solidFill>
                <a:schemeClr val="lt1"/>
              </a:solidFill>
            </a:endParaRPr>
          </a:p>
          <a:p>
            <a:pPr indent="0" lvl="0" marL="0" rtl="0" algn="l">
              <a:spcBef>
                <a:spcPts val="0"/>
              </a:spcBef>
              <a:spcAft>
                <a:spcPts val="0"/>
              </a:spcAft>
              <a:buNone/>
            </a:pPr>
            <a:r>
              <a:rPr b="1" lang="fr-BE" sz="500">
                <a:solidFill>
                  <a:schemeClr val="lt1"/>
                </a:solidFill>
              </a:rPr>
              <a:t>Vision complète : </a:t>
            </a:r>
            <a:endParaRPr b="1" sz="500">
              <a:solidFill>
                <a:schemeClr val="lt1"/>
              </a:solidFill>
            </a:endParaRPr>
          </a:p>
          <a:p>
            <a:pPr indent="0" lvl="0" marL="0" rtl="0" algn="l">
              <a:spcBef>
                <a:spcPts val="0"/>
              </a:spcBef>
              <a:spcAft>
                <a:spcPts val="0"/>
              </a:spcAft>
              <a:buNone/>
            </a:pPr>
            <a:r>
              <a:rPr lang="fr-BE" sz="500">
                <a:solidFill>
                  <a:schemeClr val="lt1"/>
                </a:solidFill>
              </a:rPr>
              <a:t>À terme, les citoyens seront impliqués à plusieurs niveauxAccès démocratisé aux données:</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Application mobile montrant pollution et température en temps réel, Alertes personnalisées et recommandations (itinéraires moins pollués), Tableau de bord personnel de l'impact environnemental</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Science participative: Option d'héberger une micro-station de mesure chez soi, Signalement géolocalisé des problèmes environnementaux, Validation collective des données et anomalies</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Gamification avancée: Système de points et badges pour comportements éco-responsables, Challenges communautaires de quartier, "Adoption" virtuelle d'espaces verts et suivi de leur impact</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Co-construction urbaine: Votes pour les prochaines zones à végétaliser, Financement participatif pour projets d'espaces verts, Participation aux plantations physiques organisée via l'app, </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Apprentissage contextuel: Contenus éducatifs personnalisés sur l'environnement local;, Visualisations avant/après des interventions de végétalisation, Forums de discussion et partage d'expériences.</a:t>
            </a:r>
            <a:endParaRPr sz="500">
              <a:solidFill>
                <a:schemeClr val="lt1"/>
              </a:solidFill>
            </a:endParaRPr>
          </a:p>
          <a:p>
            <a:pPr indent="0" lvl="0" marL="0" marR="0" rtl="0" algn="l">
              <a:lnSpc>
                <a:spcPct val="100000"/>
              </a:lnSpc>
              <a:spcBef>
                <a:spcPts val="0"/>
              </a:spcBef>
              <a:spcAft>
                <a:spcPts val="0"/>
              </a:spcAft>
              <a:buClr>
                <a:srgbClr val="000000"/>
              </a:buClr>
              <a:buSzPts val="900"/>
              <a:buFont typeface="Arial"/>
              <a:buNone/>
            </a:pPr>
            <a:r>
              <a:rPr lang="fr-BE" sz="500">
                <a:solidFill>
                  <a:schemeClr val="lt1"/>
                </a:solidFill>
              </a:rPr>
              <a:t>Cette approche transformera progressivement les citoyens en véritables acteurs de la transition écologique urbaine.</a:t>
            </a:r>
            <a:endParaRPr sz="500">
              <a:solidFill>
                <a:schemeClr val="lt1"/>
              </a:solidFill>
            </a:endParaRPr>
          </a:p>
        </p:txBody>
      </p:sp>
      <p:sp>
        <p:nvSpPr>
          <p:cNvPr id="56" name="Google Shape;56;p4"/>
          <p:cNvSpPr/>
          <p:nvPr/>
        </p:nvSpPr>
        <p:spPr>
          <a:xfrm>
            <a:off x="118663" y="3635787"/>
            <a:ext cx="1366019" cy="1507713"/>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7" name="Google Shape;57;p4"/>
          <p:cNvSpPr txBox="1"/>
          <p:nvPr>
            <p:ph type="title"/>
          </p:nvPr>
        </p:nvSpPr>
        <p:spPr>
          <a:xfrm>
            <a:off x="4459100" y="-89701"/>
            <a:ext cx="5037600" cy="486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000"/>
              <a:buNone/>
            </a:pPr>
            <a:r>
              <a:rPr lang="fr-BE" sz="1600"/>
              <a:t>Volet 3 : Périmètre du projet</a:t>
            </a:r>
            <a:endParaRPr sz="1600"/>
          </a:p>
        </p:txBody>
      </p:sp>
      <p:sp>
        <p:nvSpPr>
          <p:cNvPr id="58" name="Google Shape;58;p4"/>
          <p:cNvSpPr txBox="1"/>
          <p:nvPr>
            <p:ph idx="4294967295"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fr-BE"/>
              <a:t>‹#›</a:t>
            </a:fld>
            <a:endParaRPr/>
          </a:p>
        </p:txBody>
      </p:sp>
      <p:sp>
        <p:nvSpPr>
          <p:cNvPr id="59" name="Google Shape;59;p4"/>
          <p:cNvSpPr txBox="1"/>
          <p:nvPr/>
        </p:nvSpPr>
        <p:spPr>
          <a:xfrm>
            <a:off x="7804892" y="-80572"/>
            <a:ext cx="5696400" cy="425700"/>
          </a:xfrm>
          <a:prstGeom prst="rect">
            <a:avLst/>
          </a:prstGeom>
          <a:noFill/>
          <a:ln>
            <a:noFill/>
          </a:ln>
        </p:spPr>
        <p:txBody>
          <a:bodyPr anchorCtr="0" anchor="t" bIns="91425" lIns="91425" spcFirstLastPara="1" rIns="91425" wrap="square" tIns="91425">
            <a:noAutofit/>
          </a:bodyPr>
          <a:lstStyle/>
          <a:p>
            <a:pPr indent="0" lvl="0" marL="0" marR="0" rtl="0" algn="l">
              <a:lnSpc>
                <a:spcPct val="95000"/>
              </a:lnSpc>
              <a:spcBef>
                <a:spcPts val="0"/>
              </a:spcBef>
              <a:spcAft>
                <a:spcPts val="0"/>
              </a:spcAft>
              <a:buClr>
                <a:srgbClr val="3F3F6B"/>
              </a:buClr>
              <a:buSzPts val="720"/>
              <a:buFont typeface="Helvetica Neue"/>
              <a:buNone/>
            </a:pPr>
            <a:r>
              <a:rPr b="1" i="0" lang="fr-BE" sz="700" u="none" cap="none" strike="noStrike">
                <a:solidFill>
                  <a:srgbClr val="D5214D"/>
                </a:solidFill>
                <a:latin typeface="Helvetica Neue"/>
                <a:ea typeface="Helvetica Neue"/>
                <a:cs typeface="Helvetica Neue"/>
                <a:sym typeface="Helvetica Neue"/>
              </a:rPr>
              <a:t>Numéro équipe : </a:t>
            </a:r>
            <a:r>
              <a:rPr b="1" i="0" lang="fr-BE" sz="1020" u="none" cap="none" strike="noStrike">
                <a:solidFill>
                  <a:srgbClr val="D5214D"/>
                </a:solidFill>
                <a:latin typeface="Helvetica Neue"/>
                <a:ea typeface="Helvetica Neue"/>
                <a:cs typeface="Helvetica Neue"/>
                <a:sym typeface="Helvetica Neue"/>
              </a:rPr>
              <a:t>14</a:t>
            </a:r>
            <a:r>
              <a:rPr lang="fr-BE" sz="1180"/>
              <a:t>   </a:t>
            </a:r>
            <a:endParaRPr sz="1180"/>
          </a:p>
          <a:p>
            <a:pPr indent="0" lvl="0" marL="0" marR="0" rtl="0" algn="l">
              <a:lnSpc>
                <a:spcPct val="95000"/>
              </a:lnSpc>
              <a:spcBef>
                <a:spcPts val="0"/>
              </a:spcBef>
              <a:spcAft>
                <a:spcPts val="0"/>
              </a:spcAft>
              <a:buClr>
                <a:srgbClr val="3F3F6B"/>
              </a:buClr>
              <a:buSzPts val="720"/>
              <a:buFont typeface="Helvetica Neue"/>
              <a:buNone/>
            </a:pPr>
            <a:r>
              <a:rPr b="1" i="0" lang="fr-BE" sz="700" u="none" cap="none" strike="noStrike">
                <a:solidFill>
                  <a:srgbClr val="D5214D"/>
                </a:solidFill>
                <a:latin typeface="Helvetica Neue"/>
                <a:ea typeface="Helvetica Neue"/>
                <a:cs typeface="Helvetica Neue"/>
                <a:sym typeface="Helvetica Neue"/>
              </a:rPr>
              <a:t>Nom du projet : </a:t>
            </a:r>
            <a:r>
              <a:rPr b="1" i="0" lang="fr-BE" sz="1020" u="none" cap="none" strike="noStrike">
                <a:solidFill>
                  <a:srgbClr val="D5214D"/>
                </a:solidFill>
                <a:latin typeface="Helvetica Neue"/>
                <a:ea typeface="Helvetica Neue"/>
                <a:cs typeface="Helvetica Neue"/>
                <a:sym typeface="Helvetica Neue"/>
              </a:rPr>
              <a:t>Canopia</a:t>
            </a:r>
            <a:endParaRPr b="0" i="0" sz="1020" u="none" cap="none" strike="noStrike">
              <a:solidFill>
                <a:srgbClr val="3F3F6B"/>
              </a:solidFill>
              <a:latin typeface="Helvetica Neue"/>
              <a:ea typeface="Helvetica Neue"/>
              <a:cs typeface="Helvetica Neue"/>
              <a:sym typeface="Helvetica Neue"/>
            </a:endParaRPr>
          </a:p>
        </p:txBody>
      </p:sp>
      <p:sp>
        <p:nvSpPr>
          <p:cNvPr id="60" name="Google Shape;60;p4"/>
          <p:cNvSpPr txBox="1"/>
          <p:nvPr/>
        </p:nvSpPr>
        <p:spPr>
          <a:xfrm>
            <a:off x="4342849" y="4832800"/>
            <a:ext cx="7061100" cy="650700"/>
          </a:xfrm>
          <a:prstGeom prst="rect">
            <a:avLst/>
          </a:prstGeom>
          <a:noFill/>
          <a:ln>
            <a:noFill/>
          </a:ln>
        </p:spPr>
        <p:txBody>
          <a:bodyPr anchorCtr="0" anchor="t" bIns="91425" lIns="91425" spcFirstLastPara="1" rIns="91425" wrap="square" tIns="91425">
            <a:normAutofit/>
          </a:bodyPr>
          <a:lstStyle/>
          <a:p>
            <a:pPr indent="0" lvl="0" marL="0" marR="0" rtl="0" algn="l">
              <a:lnSpc>
                <a:spcPct val="115000"/>
              </a:lnSpc>
              <a:spcBef>
                <a:spcPts val="0"/>
              </a:spcBef>
              <a:spcAft>
                <a:spcPts val="1200"/>
              </a:spcAft>
              <a:buClr>
                <a:srgbClr val="3F3F6B"/>
              </a:buClr>
              <a:buSzPts val="1946"/>
              <a:buFont typeface="Helvetica Neue"/>
              <a:buNone/>
            </a:pPr>
            <a:r>
              <a:rPr b="1" i="0" lang="fr-BE" sz="900" u="none" cap="none" strike="noStrike">
                <a:solidFill>
                  <a:srgbClr val="D5214D"/>
                </a:solidFill>
                <a:latin typeface="Helvetica Neue"/>
                <a:ea typeface="Helvetica Neue"/>
                <a:cs typeface="Helvetica Neue"/>
                <a:sym typeface="Helvetica Neue"/>
              </a:rPr>
              <a:t>Ce volet est à compléter pour </a:t>
            </a:r>
            <a:r>
              <a:rPr b="1" i="0" lang="fr-BE" sz="900" u="sng" cap="none" strike="noStrike">
                <a:solidFill>
                  <a:srgbClr val="D5214D"/>
                </a:solidFill>
                <a:latin typeface="Helvetica Neue"/>
                <a:ea typeface="Helvetica Neue"/>
                <a:cs typeface="Helvetica Neue"/>
                <a:sym typeface="Helvetica Neue"/>
              </a:rPr>
              <a:t>samedi 9h30 </a:t>
            </a:r>
            <a:r>
              <a:rPr b="1" i="0" lang="fr-BE" sz="900" u="none" cap="none" strike="noStrike">
                <a:solidFill>
                  <a:srgbClr val="D5214D"/>
                </a:solidFill>
                <a:latin typeface="Helvetica Neue"/>
                <a:ea typeface="Helvetica Neue"/>
                <a:cs typeface="Helvetica Neue"/>
                <a:sym typeface="Helvetica Neue"/>
              </a:rPr>
              <a:t>maximum (rendre disponible dans le Drive)</a:t>
            </a:r>
            <a:endParaRPr b="0" i="0" sz="1100" u="none" cap="none" strike="noStrike">
              <a:solidFill>
                <a:srgbClr val="000000"/>
              </a:solidFill>
              <a:latin typeface="Arial"/>
              <a:ea typeface="Arial"/>
              <a:cs typeface="Arial"/>
              <a:sym typeface="Arial"/>
            </a:endParaRPr>
          </a:p>
        </p:txBody>
      </p:sp>
      <p:sp>
        <p:nvSpPr>
          <p:cNvPr id="61" name="Google Shape;61;p4"/>
          <p:cNvSpPr/>
          <p:nvPr/>
        </p:nvSpPr>
        <p:spPr>
          <a:xfrm>
            <a:off x="105350" y="107250"/>
            <a:ext cx="3999600" cy="1797900"/>
          </a:xfrm>
          <a:prstGeom prst="roundRect">
            <a:avLst>
              <a:gd fmla="val 16667" name="adj"/>
            </a:avLst>
          </a:prstGeom>
          <a:solidFill>
            <a:srgbClr val="E49A06"/>
          </a:solidFill>
          <a:ln cap="flat" cmpd="sng" w="25400">
            <a:solidFill>
              <a:srgbClr val="EF8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fr-BE" sz="800" u="none" cap="none" strike="noStrike">
                <a:solidFill>
                  <a:schemeClr val="lt1"/>
                </a:solidFill>
                <a:latin typeface="Arial"/>
                <a:ea typeface="Arial"/>
                <a:cs typeface="Arial"/>
                <a:sym typeface="Arial"/>
              </a:rPr>
              <a:t>1. Quel est le service / la solution proposé(e) pour répondre à la problématique ?</a:t>
            </a:r>
            <a:endParaRPr b="0" i="0" sz="13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1" lang="fr-BE" sz="500">
                <a:solidFill>
                  <a:schemeClr val="lt1"/>
                </a:solidFill>
              </a:rPr>
              <a:t>MVP</a:t>
            </a:r>
            <a:r>
              <a:rPr lang="fr-BE" sz="500">
                <a:solidFill>
                  <a:schemeClr val="lt1"/>
                </a:solidFill>
              </a:rPr>
              <a:t> : Notre solution est un système simplifié de monitoring environnemental qui se concentre sur:</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Pollution atmosphérique: Déploiement de 2-3 stations de mesure ESP32 avec capteurs essentiels (PM2.5/PM10, CO₂) dans des zones stratégiques;</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Îlots de chaleur: Intégration de données thermiques existantes (OpenData) pour une première cartographie;</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Preuve de concept d'optimisation: Algorithme basique identifiant les zones prioritaires pour la végétalisation basé sur les niveaux de pollution et de chaleur.</a:t>
            </a:r>
            <a:endParaRPr sz="500">
              <a:solidFill>
                <a:schemeClr val="lt1"/>
              </a:solidFill>
            </a:endParaRPr>
          </a:p>
          <a:p>
            <a:pPr indent="0" lvl="0" marL="0" marR="0" rtl="0" algn="l">
              <a:lnSpc>
                <a:spcPct val="100000"/>
              </a:lnSpc>
              <a:spcBef>
                <a:spcPts val="0"/>
              </a:spcBef>
              <a:spcAft>
                <a:spcPts val="0"/>
              </a:spcAft>
              <a:buClr>
                <a:srgbClr val="000000"/>
              </a:buClr>
              <a:buSzPts val="900"/>
              <a:buFont typeface="Arial"/>
              <a:buNone/>
            </a:pPr>
            <a:r>
              <a:rPr lang="fr-BE" sz="500">
                <a:solidFill>
                  <a:schemeClr val="lt1"/>
                </a:solidFill>
              </a:rPr>
              <a:t>Le MVP propose:</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Collecte et stockage de données en temps réel via les capteurs prototypes;</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Dashboard minimaliste avec carte interactive montrant zones de pollution et chaleur;</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Première version de l'algorithme de recommandation pour l'implantation d'espaces verts;</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Interface de visualisation simple pour présentation au jury.</a:t>
            </a:r>
            <a:endParaRPr sz="500">
              <a:solidFill>
                <a:schemeClr val="lt1"/>
              </a:solidFill>
            </a:endParaRPr>
          </a:p>
          <a:p>
            <a:pPr indent="0" lvl="0" marL="0" marR="0" rtl="0" algn="l">
              <a:lnSpc>
                <a:spcPct val="100000"/>
              </a:lnSpc>
              <a:spcBef>
                <a:spcPts val="0"/>
              </a:spcBef>
              <a:spcAft>
                <a:spcPts val="0"/>
              </a:spcAft>
              <a:buClr>
                <a:srgbClr val="000000"/>
              </a:buClr>
              <a:buSzPts val="900"/>
              <a:buFont typeface="Arial"/>
              <a:buNone/>
            </a:pPr>
            <a:r>
              <a:rPr b="1" lang="fr-BE" sz="500">
                <a:solidFill>
                  <a:schemeClr val="lt1"/>
                </a:solidFill>
              </a:rPr>
              <a:t>Vision complète : </a:t>
            </a:r>
            <a:r>
              <a:rPr lang="fr-BE" sz="500">
                <a:solidFill>
                  <a:schemeClr val="lt1"/>
                </a:solidFill>
              </a:rPr>
              <a:t>La solution à terme sera un système intégré complet comprenant:</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Réseau dense de capteurs: Déploiement de 200+ stations mesurant CO₂, NO₂, PM10/PM2.5 et température à travers toute la ville;</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Monitoring énergétique: Intégration avec les systèmes des bâtiments publics pour analyser la consommation;</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Cartographie haute résolution: Fusion de données satellites, capteurs IoT et modèles thermiques urbains.</a:t>
            </a:r>
            <a:endParaRPr sz="500">
              <a:solidFill>
                <a:schemeClr val="lt1"/>
              </a:solidFill>
            </a:endParaRPr>
          </a:p>
          <a:p>
            <a:pPr indent="0" lvl="0" marL="0" rtl="0" algn="l">
              <a:spcBef>
                <a:spcPts val="0"/>
              </a:spcBef>
              <a:spcAft>
                <a:spcPts val="0"/>
              </a:spcAft>
              <a:buNone/>
            </a:pPr>
            <a:r>
              <a:rPr lang="fr-BE" sz="500">
                <a:solidFill>
                  <a:schemeClr val="lt1"/>
                </a:solidFill>
              </a:rPr>
              <a:t>Notre innovation principale résidera dans un système d'IA avancé capable de:</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Prédire les niveaux de pollution et température 24-48h à l'avance;</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Simuler l'impact potentiel de différents scénarios de végétalisation;</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Recommander un plan optimal d'implantation d'espaces verts maximisant la réduction de pollution et îlots de chaleur</a:t>
            </a:r>
            <a:endParaRPr b="0" i="0" sz="900" u="none" cap="none" strike="noStrike">
              <a:solidFill>
                <a:schemeClr val="lt1"/>
              </a:solidFill>
              <a:latin typeface="Arial"/>
              <a:ea typeface="Arial"/>
              <a:cs typeface="Arial"/>
              <a:sym typeface="Arial"/>
            </a:endParaRPr>
          </a:p>
        </p:txBody>
      </p:sp>
      <p:sp>
        <p:nvSpPr>
          <p:cNvPr id="62" name="Google Shape;62;p4"/>
          <p:cNvSpPr/>
          <p:nvPr/>
        </p:nvSpPr>
        <p:spPr>
          <a:xfrm>
            <a:off x="105350" y="1944575"/>
            <a:ext cx="3999600" cy="1691100"/>
          </a:xfrm>
          <a:prstGeom prst="roundRect">
            <a:avLst>
              <a:gd fmla="val 16667" name="adj"/>
            </a:avLst>
          </a:prstGeom>
          <a:solidFill>
            <a:srgbClr val="E49A06"/>
          </a:solidFill>
          <a:ln cap="flat" cmpd="sng" w="25400">
            <a:solidFill>
              <a:srgbClr val="EF8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fr-BE" sz="800" u="none" cap="none" strike="noStrike">
                <a:solidFill>
                  <a:schemeClr val="lt1"/>
                </a:solidFill>
                <a:latin typeface="Arial"/>
                <a:ea typeface="Arial"/>
                <a:cs typeface="Arial"/>
                <a:sym typeface="Arial"/>
              </a:rPr>
              <a:t>2. Existe-t-il une solution similaire à la vôtre ? Comment vous différenciez-vous de vos principaux concurrents ?</a:t>
            </a:r>
            <a:endParaRPr b="0" i="0" sz="8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1" lang="fr-BE" sz="500">
                <a:solidFill>
                  <a:schemeClr val="lt1"/>
                </a:solidFill>
              </a:rPr>
              <a:t>MVP : </a:t>
            </a:r>
            <a:r>
              <a:rPr lang="fr-BE" sz="500">
                <a:solidFill>
                  <a:schemeClr val="lt1"/>
                </a:solidFill>
              </a:rPr>
              <a:t>Pour notre MVP, nous nous distinguons des solutions existantes par:</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Focus immédiat sur l'action: Contrairement aux plateformes qui se contentent de mesurer, notre MVP inclut déjà des recommandations concrètes d'implantation d'espaces verts;</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Coût minimal: Notre prototype utilise exclusivement des composants abordables (ESP32, capteurs low-cost) et des technologies open source;</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Localisation: Notre modèle est spécifiquement calibré pour une ville wallonne, contrairement aux solutions génériques.</a:t>
            </a:r>
            <a:endParaRPr sz="500">
              <a:solidFill>
                <a:schemeClr val="lt1"/>
              </a:solidFill>
            </a:endParaRPr>
          </a:p>
          <a:p>
            <a:pPr indent="0" lvl="0" marL="0" marR="0" rtl="0" algn="l">
              <a:lnSpc>
                <a:spcPct val="100000"/>
              </a:lnSpc>
              <a:spcBef>
                <a:spcPts val="0"/>
              </a:spcBef>
              <a:spcAft>
                <a:spcPts val="0"/>
              </a:spcAft>
              <a:buClr>
                <a:srgbClr val="000000"/>
              </a:buClr>
              <a:buSzPts val="900"/>
              <a:buFont typeface="Arial"/>
              <a:buNone/>
            </a:pPr>
            <a:r>
              <a:rPr b="1" lang="fr-BE" sz="500">
                <a:solidFill>
                  <a:schemeClr val="lt1"/>
                </a:solidFill>
              </a:rPr>
              <a:t>Vision complète : </a:t>
            </a:r>
            <a:r>
              <a:rPr lang="fr-BE" sz="500">
                <a:solidFill>
                  <a:schemeClr val="lt1"/>
                </a:solidFill>
              </a:rPr>
              <a:t>À terme, notre solution se différenciera des concurrents (AirVisual/IQAir, Breezometer, plateformes Smart City) par:</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Approche verticale végétalisation: Là où les autres proposent des outils génériques, nous ciblons spécifiquement l'optimisation des espaces verts urbains;</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Architecture ouverte et modulaire: Contrairement aux solutions propriétaires fermées des grands acteurs, notre plateforme s'appuiera sur des standards ouverts et des composants interchangeables;</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IA contextuelle locale: Nos algorithmes intègreront des paramètres locaux (architecture, circulation, événements) ignorés par les modèles globaux des concurrents;</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Double interface: Séparation claire entre dashboard technique pour municipalités et application simplifiée pour citoyens, là où la plupart des concurrents ne ciblent qu'un public;</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Crowdsourcing intégré: Capteurs citoyens et signalements participatifs alimentant le même système que les capteurs professionnels.</a:t>
            </a:r>
            <a:endParaRPr sz="500">
              <a:solidFill>
                <a:schemeClr val="lt1"/>
              </a:solidFill>
            </a:endParaRPr>
          </a:p>
          <a:p>
            <a:pPr indent="0" lvl="0" marL="0" marR="0" rtl="0" algn="l">
              <a:lnSpc>
                <a:spcPct val="100000"/>
              </a:lnSpc>
              <a:spcBef>
                <a:spcPts val="0"/>
              </a:spcBef>
              <a:spcAft>
                <a:spcPts val="0"/>
              </a:spcAft>
              <a:buClr>
                <a:srgbClr val="000000"/>
              </a:buClr>
              <a:buSzPts val="900"/>
              <a:buFont typeface="Arial"/>
              <a:buNone/>
            </a:pPr>
            <a:r>
              <a:t/>
            </a:r>
            <a:endParaRPr sz="500">
              <a:solidFill>
                <a:schemeClr val="lt1"/>
              </a:solidFill>
            </a:endParaRPr>
          </a:p>
        </p:txBody>
      </p:sp>
      <p:sp>
        <p:nvSpPr>
          <p:cNvPr id="63" name="Google Shape;63;p4"/>
          <p:cNvSpPr/>
          <p:nvPr/>
        </p:nvSpPr>
        <p:spPr>
          <a:xfrm>
            <a:off x="105350" y="3668900"/>
            <a:ext cx="3932700" cy="1446300"/>
          </a:xfrm>
          <a:prstGeom prst="roundRect">
            <a:avLst>
              <a:gd fmla="val 16667" name="adj"/>
            </a:avLst>
          </a:prstGeom>
          <a:solidFill>
            <a:srgbClr val="E49A06"/>
          </a:solidFill>
          <a:ln cap="flat" cmpd="sng" w="25400">
            <a:solidFill>
              <a:srgbClr val="EF8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fr-BE" sz="800" u="none" cap="none" strike="noStrike">
                <a:solidFill>
                  <a:schemeClr val="lt1"/>
                </a:solidFill>
                <a:latin typeface="Arial"/>
                <a:ea typeface="Arial"/>
                <a:cs typeface="Arial"/>
                <a:sym typeface="Arial"/>
              </a:rPr>
              <a:t>3. Sous quel support se matérialisera votre solution ? Application, site web, …</a:t>
            </a:r>
            <a:endParaRPr sz="800">
              <a:solidFill>
                <a:schemeClr val="lt1"/>
              </a:solidFill>
            </a:endParaRPr>
          </a:p>
          <a:p>
            <a:pPr indent="0" lvl="0" marL="0" marR="0" rtl="0" algn="l">
              <a:lnSpc>
                <a:spcPct val="100000"/>
              </a:lnSpc>
              <a:spcBef>
                <a:spcPts val="0"/>
              </a:spcBef>
              <a:spcAft>
                <a:spcPts val="0"/>
              </a:spcAft>
              <a:buClr>
                <a:srgbClr val="000000"/>
              </a:buClr>
              <a:buSzPts val="900"/>
              <a:buFont typeface="Arial"/>
              <a:buNone/>
            </a:pPr>
            <a:r>
              <a:rPr b="1" lang="fr-BE" sz="500">
                <a:solidFill>
                  <a:schemeClr val="lt1"/>
                </a:solidFill>
              </a:rPr>
              <a:t>MVP</a:t>
            </a:r>
            <a:r>
              <a:rPr lang="fr-BE" sz="500">
                <a:solidFill>
                  <a:schemeClr val="lt1"/>
                </a:solidFill>
              </a:rPr>
              <a:t>	</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Capteurs prototypes: 3-4 stations ESP32 fonctionnelles avec capteurs basiques; Communication WiFi ou USB pour la démonstration; Boîtiers temporaires pour prouver le concept.</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Backend simplifié: Base de données MongoDB pour stocker les mesures; API minimaliste pour accès aux données; Service Node.js pour traitement basique;</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Dashboard prototype: Interface web simple développée avec Blazor, Carte OpenStreetMap avec visualisation basique des données, Module de démonstration pour les recommandations de végétalisation</a:t>
            </a:r>
            <a:endParaRPr sz="500">
              <a:solidFill>
                <a:schemeClr val="lt1"/>
              </a:solidFill>
            </a:endParaRPr>
          </a:p>
          <a:p>
            <a:pPr indent="0" lvl="0" marL="0" rtl="0" algn="l">
              <a:spcBef>
                <a:spcPts val="0"/>
              </a:spcBef>
              <a:spcAft>
                <a:spcPts val="0"/>
              </a:spcAft>
              <a:buNone/>
            </a:pPr>
            <a:r>
              <a:rPr b="1" lang="fr-BE" sz="500">
                <a:solidFill>
                  <a:schemeClr val="lt1"/>
                </a:solidFill>
              </a:rPr>
              <a:t>Vision complète: </a:t>
            </a:r>
            <a:endParaRPr b="1"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Réseau physique robuste:Stations ESP32 dans des boîtiers durables imprimés en 3D, Alimentation autonome par panneaux solaires, Communication MQTT sécurisée vers le cloud, Déploiement stratégique à travers la ville</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Plateforme backend évoluée: Architecture microservices avec Dapr, Pipeline d'ingestion haute performance (Kafka/Redis), Bases de données optimisées (InfluxDB pour séries temporelles, MongoDB pour métadonnées), Modèles ML avancés (TensorFlow/Scikit-Learn)</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Écosystème d'interfaces: Dashboard administratif complet (Blazor/ASP.NET Core), Application mobile citoyenne (Progressive Web App), API publique pour développeurs tiers, Système d'alertes et notifications multicanal</a:t>
            </a:r>
            <a:endParaRPr sz="500">
              <a:solidFill>
                <a:schemeClr val="lt1"/>
              </a:solidFill>
            </a:endParaRPr>
          </a:p>
          <a:p>
            <a:pPr indent="0" lvl="0" marL="0" rtl="0" algn="l">
              <a:spcBef>
                <a:spcPts val="0"/>
              </a:spcBef>
              <a:spcAft>
                <a:spcPts val="0"/>
              </a:spcAft>
              <a:buNone/>
            </a:pPr>
            <a:r>
              <a:rPr lang="fr-BE" sz="500">
                <a:solidFill>
                  <a:schemeClr val="lt1"/>
                </a:solidFill>
              </a:rPr>
              <a:t>Ces éléments formeront un écosystème cohérent permettant une gestion holistique des données environnementales urbaines, de la mesure à l'action.</a:t>
            </a:r>
            <a:endParaRPr sz="500">
              <a:solidFill>
                <a:schemeClr val="lt1"/>
              </a:solidFill>
            </a:endParaRPr>
          </a:p>
          <a:p>
            <a:pPr indent="0" lvl="0" marL="0" marR="0" rtl="0" algn="l">
              <a:lnSpc>
                <a:spcPct val="100000"/>
              </a:lnSpc>
              <a:spcBef>
                <a:spcPts val="0"/>
              </a:spcBef>
              <a:spcAft>
                <a:spcPts val="0"/>
              </a:spcAft>
              <a:buClr>
                <a:srgbClr val="000000"/>
              </a:buClr>
              <a:buSzPts val="900"/>
              <a:buFont typeface="Arial"/>
              <a:buNone/>
            </a:pPr>
            <a:r>
              <a:t/>
            </a:r>
            <a:endParaRPr sz="500">
              <a:solidFill>
                <a:schemeClr val="lt1"/>
              </a:solidFill>
            </a:endParaRPr>
          </a:p>
        </p:txBody>
      </p:sp>
      <p:sp>
        <p:nvSpPr>
          <p:cNvPr id="64" name="Google Shape;64;p4"/>
          <p:cNvSpPr/>
          <p:nvPr/>
        </p:nvSpPr>
        <p:spPr>
          <a:xfrm>
            <a:off x="4169425" y="1817250"/>
            <a:ext cx="4851600" cy="1641300"/>
          </a:xfrm>
          <a:prstGeom prst="roundRect">
            <a:avLst>
              <a:gd fmla="val 16667" name="adj"/>
            </a:avLst>
          </a:prstGeom>
          <a:solidFill>
            <a:srgbClr val="E49A06"/>
          </a:solidFill>
          <a:ln cap="flat" cmpd="sng" w="25400">
            <a:solidFill>
              <a:srgbClr val="EF8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fr-BE" sz="700" u="none" cap="none" strike="noStrike">
                <a:solidFill>
                  <a:schemeClr val="lt1"/>
                </a:solidFill>
                <a:latin typeface="Arial"/>
                <a:ea typeface="Arial"/>
                <a:cs typeface="Arial"/>
                <a:sym typeface="Arial"/>
              </a:rPr>
              <a:t>5. De quelles ressources avez-vous besoin pour concrétiser votre projet (physiques, matérielles et humaines) ?</a:t>
            </a:r>
            <a:endParaRPr b="0" i="0" sz="7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1" lang="fr-BE" sz="500">
                <a:solidFill>
                  <a:schemeClr val="lt1"/>
                </a:solidFill>
              </a:rPr>
              <a:t>MVP</a:t>
            </a:r>
            <a:r>
              <a:rPr lang="fr-BE" sz="500">
                <a:solidFill>
                  <a:schemeClr val="lt1"/>
                </a:solidFill>
              </a:rPr>
              <a:t> : Ressources matérielles minimales:</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Ressources matérielles minimales: </a:t>
            </a:r>
            <a:r>
              <a:rPr lang="fr-BE" sz="500">
                <a:solidFill>
                  <a:schemeClr val="lt1"/>
                </a:solidFill>
              </a:rPr>
              <a:t>3-4 microcontrôleurs ESP32 (~20€/unité), Capteurs basiques (SDS011 pour PM2.5/PM10 (~20€/unité); MH-Z19B pour CO₂ (~25€/unité); DHT22 pour température/humidité (~5€/unité)), Ordinateurs pour développement; Accès Internet pour API et données ouvertes; Instance cloud basique pour démo.</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Ressources humaines pour le hackathon: 1-2 développeurs hardware/IoT pour configuration des capteurs; 1-2 développeurs backend pour API et stockage; 1-2 développeurs frontend pour dashboard; 1 data scientist pour algorithmes basiques de recommandation; 1 designer UX pour interfaces.</a:t>
            </a:r>
            <a:endParaRPr sz="500">
              <a:solidFill>
                <a:schemeClr val="lt1"/>
              </a:solidFill>
            </a:endParaRPr>
          </a:p>
          <a:p>
            <a:pPr indent="0" lvl="0" marL="0" marR="0" rtl="0" algn="l">
              <a:lnSpc>
                <a:spcPct val="100000"/>
              </a:lnSpc>
              <a:spcBef>
                <a:spcPts val="0"/>
              </a:spcBef>
              <a:spcAft>
                <a:spcPts val="0"/>
              </a:spcAft>
              <a:buClr>
                <a:srgbClr val="000000"/>
              </a:buClr>
              <a:buSzPts val="900"/>
              <a:buFont typeface="Arial"/>
              <a:buNone/>
            </a:pPr>
            <a:r>
              <a:rPr b="1" lang="fr-BE" sz="500">
                <a:solidFill>
                  <a:schemeClr val="lt1"/>
                </a:solidFill>
              </a:rPr>
              <a:t>Vision complète: </a:t>
            </a:r>
            <a:r>
              <a:rPr lang="fr-BE" sz="500">
                <a:solidFill>
                  <a:schemeClr val="lt1"/>
                </a:solidFill>
              </a:rPr>
              <a:t>Ressources matérielles complètes</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Équipement pour 200+ stations: ESP32 (~20€ × 200 = 4 000€); Capteurs multiples par station (~65€ × 200 = 13 000€); Panneaux solaires et batteries (~30€ × 200 = 6 000€); Boîtiers imprimés en 3D (~15€ × 200 = 3 000€).</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Infrastructure technique: Serveurs cloud (Azure/AWS): ~500€/mois; Passerelles LoRaWAN: ~300€ × 10 = 3 000€; Licences logicielles: ~2 000€/an; Équipement de test et calibration: ~5 000€.</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Espaces physiques: Laboratoire d'assemblage; Bureau pour l'équipe; Espaces de démonstration. </a:t>
            </a:r>
            <a:endParaRPr sz="500">
              <a:solidFill>
                <a:schemeClr val="lt1"/>
              </a:solidFill>
            </a:endParaRPr>
          </a:p>
          <a:p>
            <a:pPr indent="0" lvl="0" marL="0" rtl="0" algn="l">
              <a:spcBef>
                <a:spcPts val="0"/>
              </a:spcBef>
              <a:spcAft>
                <a:spcPts val="0"/>
              </a:spcAft>
              <a:buNone/>
            </a:pPr>
            <a:r>
              <a:rPr lang="fr-BE" sz="500">
                <a:solidFill>
                  <a:schemeClr val="lt1"/>
                </a:solidFill>
              </a:rPr>
              <a:t>Ressources humaines complètes: </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Équipe technique permanente (6-8 personnes): Ingénieurs IoT (2); Développeurs full-stack (2-3); Data scientists (1-2); Designer UX/UI (1).</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Équipe opérationnelle (4-5 personnes): Chef de projet; Experts environnement/urbanisme (1-2); Community managers (1-2); Support technique</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Partenaires externes: Municipalités pilotes; Laboratoires universitaires; Associations environnementales; FabLabs locaux.</a:t>
            </a:r>
            <a:endParaRPr sz="500">
              <a:solidFill>
                <a:schemeClr val="lt1"/>
              </a:solidFill>
            </a:endParaRPr>
          </a:p>
          <a:p>
            <a:pPr indent="0" lvl="0" marL="0" marR="0" rtl="0" algn="l">
              <a:lnSpc>
                <a:spcPct val="100000"/>
              </a:lnSpc>
              <a:spcBef>
                <a:spcPts val="0"/>
              </a:spcBef>
              <a:spcAft>
                <a:spcPts val="0"/>
              </a:spcAft>
              <a:buClr>
                <a:srgbClr val="000000"/>
              </a:buClr>
              <a:buSzPts val="900"/>
              <a:buFont typeface="Arial"/>
              <a:buNone/>
            </a:pPr>
            <a:r>
              <a:rPr lang="fr-BE" sz="500">
                <a:solidFill>
                  <a:schemeClr val="lt1"/>
                </a:solidFill>
              </a:rPr>
              <a:t>Financements: </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Budget MVP (hackathon): ~1 000€ (matériel);</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Budget initial complet: ~150k€ (développement + déploiement pilote);</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Financement continu: modèle SaaS pour municipalités + subventions.</a:t>
            </a:r>
            <a:endParaRPr sz="500">
              <a:solidFill>
                <a:schemeClr val="lt1"/>
              </a:solidFill>
            </a:endParaRPr>
          </a:p>
        </p:txBody>
      </p:sp>
      <p:sp>
        <p:nvSpPr>
          <p:cNvPr id="65" name="Google Shape;65;p4"/>
          <p:cNvSpPr/>
          <p:nvPr/>
        </p:nvSpPr>
        <p:spPr>
          <a:xfrm>
            <a:off x="4169700" y="3483600"/>
            <a:ext cx="4851600" cy="1691100"/>
          </a:xfrm>
          <a:prstGeom prst="roundRect">
            <a:avLst>
              <a:gd fmla="val 16667" name="adj"/>
            </a:avLst>
          </a:prstGeom>
          <a:solidFill>
            <a:srgbClr val="E49A06"/>
          </a:solidFill>
          <a:ln cap="flat" cmpd="sng" w="25400">
            <a:solidFill>
              <a:srgbClr val="EF86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fr-BE" sz="700" u="none" cap="none" strike="noStrike">
                <a:solidFill>
                  <a:schemeClr val="lt1"/>
                </a:solidFill>
                <a:latin typeface="Arial"/>
                <a:ea typeface="Arial"/>
                <a:cs typeface="Arial"/>
                <a:sym typeface="Arial"/>
              </a:rPr>
              <a:t>6. Quel est l’impact sociétal attendu de votre projet ?</a:t>
            </a:r>
            <a:endParaRPr b="0" i="0" sz="7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1" lang="fr-BE" sz="500">
                <a:solidFill>
                  <a:schemeClr val="lt1"/>
                </a:solidFill>
              </a:rPr>
              <a:t>MVP</a:t>
            </a:r>
            <a:r>
              <a:rPr lang="fr-BE" sz="500">
                <a:solidFill>
                  <a:schemeClr val="lt1"/>
                </a:solidFill>
              </a:rPr>
              <a:t> L'impact immédiat du MVP sera principalement démonstratif et éducatif:</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Preuve de concept: Démontrer la faisabilité technique d'un système de recommandation de végétalisation basé sur données environnementales;</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Sensibilisation: Montrer visuellement les zones problématiques (pollution/chaleur) et le potentiel d'amélioration via végétalisation;</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Engagement initial: Susciter l'intérêt des municipalités et citoyens présents au hackathon;</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Base méthodologique: Établir une première approche pour l'expansion future du projet.</a:t>
            </a:r>
            <a:endParaRPr sz="500">
              <a:solidFill>
                <a:schemeClr val="lt1"/>
              </a:solidFill>
            </a:endParaRPr>
          </a:p>
          <a:p>
            <a:pPr indent="0" lvl="0" marL="0" marR="0" rtl="0" algn="l">
              <a:lnSpc>
                <a:spcPct val="100000"/>
              </a:lnSpc>
              <a:spcBef>
                <a:spcPts val="0"/>
              </a:spcBef>
              <a:spcAft>
                <a:spcPts val="0"/>
              </a:spcAft>
              <a:buClr>
                <a:srgbClr val="000000"/>
              </a:buClr>
              <a:buSzPts val="900"/>
              <a:buFont typeface="Arial"/>
              <a:buNone/>
            </a:pPr>
            <a:r>
              <a:rPr b="1" lang="fr-BE" sz="500">
                <a:solidFill>
                  <a:schemeClr val="lt1"/>
                </a:solidFill>
              </a:rPr>
              <a:t>Vision complète: </a:t>
            </a:r>
            <a:r>
              <a:rPr lang="fr-BE" sz="500">
                <a:solidFill>
                  <a:schemeClr val="lt1"/>
                </a:solidFill>
              </a:rPr>
              <a:t>À terme, Canopia ambitionne un impact transformateur sur plusieurs dimensions:</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Impact environnemental mesurable: R</a:t>
            </a:r>
            <a:r>
              <a:rPr lang="fr-BE" sz="500">
                <a:solidFill>
                  <a:schemeClr val="lt1"/>
                </a:solidFill>
              </a:rPr>
              <a:t>éduction de 10-15% des concentrations de particules fines dans les zones ciblées;Diminution de 2-3°C des températures dans les îlots de chaleur traités; Baisse de 15-20% de la consommation énergétique des infrastructures optimisées.</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Impact sanitaire: Réduction des cas d'asthme et affections respiratoires (estimée à 8-12% dans les zones améliorées); Diminution des hospitalisations liées aux canicules (~20% dans les quartiers végétalisés); Amélioration du bien-être psychologique des habitants via accès à des espaces verts optimisés.</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Impact économique: Économies directes pour les municipalités: ROI x3-5 sur les investissements en végétalisation grâce au placement optimal; Réduction des coûts de santé publique estimée à 2-3M€/an pour une ville moyenne; Valorisation immobilière des quartiers réaménagés (+5-8% en moyenne); Création d'emplois verts dans l'entretien des espaces et la maintenance du système;</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Impact social et démocratique: Réduction des inégalités environnementales par traitement prioritaire des zones défavorisées; Engagement citoyen multiplié par 3-5 dans les projets environnementaux locaux; Transparence accrue des données environnementales, accessible à tous; Éducation environnementale basée sur des métriques locales et concrètes.</a:t>
            </a:r>
            <a:endParaRPr sz="500">
              <a:solidFill>
                <a:schemeClr val="lt1"/>
              </a:solidFill>
            </a:endParaRPr>
          </a:p>
          <a:p>
            <a:pPr indent="-121749" lvl="0" marL="179999" rtl="0" algn="l">
              <a:spcBef>
                <a:spcPts val="0"/>
              </a:spcBef>
              <a:spcAft>
                <a:spcPts val="0"/>
              </a:spcAft>
              <a:buClr>
                <a:schemeClr val="lt1"/>
              </a:buClr>
              <a:buSzPts val="500"/>
              <a:buChar char="●"/>
            </a:pPr>
            <a:r>
              <a:rPr lang="fr-BE" sz="500">
                <a:solidFill>
                  <a:schemeClr val="lt1"/>
                </a:solidFill>
              </a:rPr>
              <a:t>Impact systémique à long terme: Évolution des politiques urbaines vers des approches data-driven; Création d'un modèle reproductible pour d'autres villes et régions; Contribution aux objectifs climatiques régionaux et européens; Changement progressif des comportements citoyens vers plus de conscience environnementale.</a:t>
            </a:r>
            <a:endParaRPr sz="500">
              <a:solidFill>
                <a:schemeClr val="lt1"/>
              </a:solidFill>
            </a:endParaRPr>
          </a:p>
          <a:p>
            <a:pPr indent="0" lvl="0" marL="0" marR="0" rtl="0" algn="l">
              <a:lnSpc>
                <a:spcPct val="100000"/>
              </a:lnSpc>
              <a:spcBef>
                <a:spcPts val="0"/>
              </a:spcBef>
              <a:spcAft>
                <a:spcPts val="0"/>
              </a:spcAft>
              <a:buClr>
                <a:srgbClr val="000000"/>
              </a:buClr>
              <a:buSzPts val="900"/>
              <a:buFont typeface="Arial"/>
              <a:buNone/>
            </a:pPr>
            <a:r>
              <a:rPr lang="fr-BE" sz="500">
                <a:solidFill>
                  <a:schemeClr val="lt1"/>
                </a:solidFill>
              </a:rPr>
              <a:t>Ce projet s'inscrit dans la transition écologique des territoires urbains tout en répondant aux enjeux de participation citoyenne et de transparence démocratique.</a:t>
            </a:r>
            <a:endParaRPr sz="5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5"/>
          <p:cNvSpPr/>
          <p:nvPr/>
        </p:nvSpPr>
        <p:spPr>
          <a:xfrm>
            <a:off x="133660" y="3635787"/>
            <a:ext cx="1366019" cy="1507713"/>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71" name="Google Shape;71;p5"/>
          <p:cNvSpPr txBox="1"/>
          <p:nvPr>
            <p:ph type="title"/>
          </p:nvPr>
        </p:nvSpPr>
        <p:spPr>
          <a:xfrm>
            <a:off x="311700" y="3752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fr-BE"/>
              <a:t>Volet 4 : Caractéristiques du projet</a:t>
            </a:r>
            <a:endParaRPr/>
          </a:p>
        </p:txBody>
      </p:sp>
      <p:sp>
        <p:nvSpPr>
          <p:cNvPr id="72" name="Google Shape;72;p5"/>
          <p:cNvSpPr txBox="1"/>
          <p:nvPr>
            <p:ph idx="4294967295"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fr-BE"/>
              <a:t>‹#›</a:t>
            </a:fld>
            <a:endParaRPr/>
          </a:p>
        </p:txBody>
      </p:sp>
      <p:sp>
        <p:nvSpPr>
          <p:cNvPr id="73" name="Google Shape;73;p5"/>
          <p:cNvSpPr txBox="1"/>
          <p:nvPr/>
        </p:nvSpPr>
        <p:spPr>
          <a:xfrm>
            <a:off x="6172200" y="252904"/>
            <a:ext cx="2359959" cy="727137"/>
          </a:xfrm>
          <a:prstGeom prst="rect">
            <a:avLst/>
          </a:prstGeom>
          <a:noFill/>
          <a:ln>
            <a:noFill/>
          </a:ln>
        </p:spPr>
        <p:txBody>
          <a:bodyPr anchorCtr="0" anchor="t" bIns="91425" lIns="91425" spcFirstLastPara="1" rIns="91425" wrap="square" tIns="91425">
            <a:normAutofit/>
          </a:bodyPr>
          <a:lstStyle/>
          <a:p>
            <a:pPr indent="0" lvl="0" marL="0" marR="0" rtl="0" algn="l">
              <a:lnSpc>
                <a:spcPct val="115000"/>
              </a:lnSpc>
              <a:spcBef>
                <a:spcPts val="0"/>
              </a:spcBef>
              <a:spcAft>
                <a:spcPts val="0"/>
              </a:spcAft>
              <a:buClr>
                <a:srgbClr val="3F3F6B"/>
              </a:buClr>
              <a:buSzPts val="1800"/>
              <a:buFont typeface="Helvetica Neue"/>
              <a:buNone/>
            </a:pPr>
            <a:r>
              <a:rPr b="1" i="0" lang="fr-BE" sz="1000" u="none" cap="none" strike="noStrike">
                <a:solidFill>
                  <a:srgbClr val="D5214D"/>
                </a:solidFill>
                <a:latin typeface="Helvetica Neue"/>
                <a:ea typeface="Helvetica Neue"/>
                <a:cs typeface="Helvetica Neue"/>
                <a:sym typeface="Helvetica Neue"/>
              </a:rPr>
              <a:t>Numéro équipe :  14</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600"/>
              </a:spcBef>
              <a:spcAft>
                <a:spcPts val="600"/>
              </a:spcAft>
              <a:buClr>
                <a:srgbClr val="3F3F6B"/>
              </a:buClr>
              <a:buSzPts val="1800"/>
              <a:buFont typeface="Helvetica Neue"/>
              <a:buNone/>
            </a:pPr>
            <a:r>
              <a:rPr b="1" i="0" lang="fr-BE" sz="1000" u="none" cap="none" strike="noStrike">
                <a:solidFill>
                  <a:srgbClr val="D5214D"/>
                </a:solidFill>
                <a:latin typeface="Helvetica Neue"/>
                <a:ea typeface="Helvetica Neue"/>
                <a:cs typeface="Helvetica Neue"/>
                <a:sym typeface="Helvetica Neue"/>
              </a:rPr>
              <a:t>Nom du projet : Canopia</a:t>
            </a:r>
            <a:endParaRPr b="0" i="0" sz="1000" u="none" cap="none" strike="noStrike">
              <a:solidFill>
                <a:srgbClr val="3F3F6B"/>
              </a:solidFill>
              <a:latin typeface="Helvetica Neue"/>
              <a:ea typeface="Helvetica Neue"/>
              <a:cs typeface="Helvetica Neue"/>
              <a:sym typeface="Helvetica Neue"/>
            </a:endParaRPr>
          </a:p>
        </p:txBody>
      </p:sp>
      <p:sp>
        <p:nvSpPr>
          <p:cNvPr id="74" name="Google Shape;74;p5"/>
          <p:cNvSpPr/>
          <p:nvPr/>
        </p:nvSpPr>
        <p:spPr>
          <a:xfrm>
            <a:off x="4612072" y="993968"/>
            <a:ext cx="3932700" cy="1578000"/>
          </a:xfrm>
          <a:prstGeom prst="roundRect">
            <a:avLst>
              <a:gd fmla="val 16667" name="adj"/>
            </a:avLst>
          </a:prstGeom>
          <a:solidFill>
            <a:srgbClr val="FF3300"/>
          </a:solidFill>
          <a:ln cap="flat" cmpd="sng" w="25400">
            <a:solidFill>
              <a:srgbClr val="C0000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3. Comment rendez-vous votre service attrayant, agréable pour l’utilisateur ? (User experience)</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t/>
            </a:r>
            <a:endParaRPr sz="900">
              <a:solidFill>
                <a:schemeClr val="lt1"/>
              </a:solidFill>
            </a:endParaRPr>
          </a:p>
          <a:p>
            <a:pPr indent="-285750" lvl="0" marL="457200" rtl="0" algn="l">
              <a:spcBef>
                <a:spcPts val="0"/>
              </a:spcBef>
              <a:spcAft>
                <a:spcPts val="0"/>
              </a:spcAft>
              <a:buClr>
                <a:schemeClr val="lt1"/>
              </a:buClr>
              <a:buSzPts val="900"/>
              <a:buChar char="●"/>
            </a:pPr>
            <a:r>
              <a:rPr lang="fr-BE" sz="900">
                <a:solidFill>
                  <a:schemeClr val="lt1"/>
                </a:solidFill>
              </a:rPr>
              <a:t>Interface intuitive et accessible</a:t>
            </a:r>
            <a:endParaRPr sz="900">
              <a:solidFill>
                <a:schemeClr val="lt1"/>
              </a:solidFill>
            </a:endParaRPr>
          </a:p>
          <a:p>
            <a:pPr indent="-285750" lvl="0" marL="457200" rtl="0" algn="l">
              <a:spcBef>
                <a:spcPts val="0"/>
              </a:spcBef>
              <a:spcAft>
                <a:spcPts val="0"/>
              </a:spcAft>
              <a:buClr>
                <a:schemeClr val="lt1"/>
              </a:buClr>
              <a:buSzPts val="900"/>
              <a:buChar char="●"/>
            </a:pPr>
            <a:r>
              <a:rPr lang="fr-BE" sz="900">
                <a:solidFill>
                  <a:schemeClr val="lt1"/>
                </a:solidFill>
              </a:rPr>
              <a:t>Personnalisation avancée</a:t>
            </a:r>
            <a:endParaRPr sz="900">
              <a:solidFill>
                <a:schemeClr val="lt1"/>
              </a:solidFill>
            </a:endParaRPr>
          </a:p>
          <a:p>
            <a:pPr indent="-285750" lvl="0" marL="457200" rtl="0" algn="l">
              <a:spcBef>
                <a:spcPts val="0"/>
              </a:spcBef>
              <a:spcAft>
                <a:spcPts val="0"/>
              </a:spcAft>
              <a:buClr>
                <a:schemeClr val="lt1"/>
              </a:buClr>
              <a:buSzPts val="900"/>
              <a:buChar char="●"/>
            </a:pPr>
            <a:r>
              <a:rPr lang="fr-BE" sz="900">
                <a:solidFill>
                  <a:schemeClr val="lt1"/>
                </a:solidFill>
              </a:rPr>
              <a:t>Ludification et engagement citoyen</a:t>
            </a:r>
            <a:endParaRPr sz="900">
              <a:solidFill>
                <a:schemeClr val="lt1"/>
              </a:solidFill>
            </a:endParaRPr>
          </a:p>
          <a:p>
            <a:pPr indent="0" lvl="0" marL="171450" rtl="0" algn="l">
              <a:spcBef>
                <a:spcPts val="0"/>
              </a:spcBef>
              <a:spcAft>
                <a:spcPts val="0"/>
              </a:spcAft>
              <a:buClr>
                <a:schemeClr val="dk1"/>
              </a:buClr>
              <a:buSzPts val="1100"/>
              <a:buFont typeface="Arial"/>
              <a:buNone/>
            </a:pPr>
            <a:r>
              <a:t/>
            </a:r>
            <a:endParaRPr sz="900">
              <a:solidFill>
                <a:schemeClr val="lt1"/>
              </a:solidFill>
            </a:endParaRPr>
          </a:p>
          <a:p>
            <a:pPr indent="0" lvl="0" marL="171450" marR="0" rtl="0" algn="l">
              <a:lnSpc>
                <a:spcPct val="100000"/>
              </a:lnSpc>
              <a:spcBef>
                <a:spcPts val="0"/>
              </a:spcBef>
              <a:spcAft>
                <a:spcPts val="0"/>
              </a:spcAft>
              <a:buNone/>
            </a:pPr>
            <a:r>
              <a:t/>
            </a:r>
            <a:endParaRPr sz="900">
              <a:solidFill>
                <a:schemeClr val="lt1"/>
              </a:solidFill>
            </a:endParaRPr>
          </a:p>
        </p:txBody>
      </p:sp>
      <p:sp>
        <p:nvSpPr>
          <p:cNvPr id="75" name="Google Shape;75;p5"/>
          <p:cNvSpPr/>
          <p:nvPr/>
        </p:nvSpPr>
        <p:spPr>
          <a:xfrm>
            <a:off x="4631408" y="2742210"/>
            <a:ext cx="3894125" cy="1577856"/>
          </a:xfrm>
          <a:prstGeom prst="roundRect">
            <a:avLst>
              <a:gd fmla="val 16667" name="adj"/>
            </a:avLst>
          </a:prstGeom>
          <a:solidFill>
            <a:srgbClr val="FF3300"/>
          </a:solidFill>
          <a:ln cap="flat" cmpd="sng" w="25400">
            <a:solidFill>
              <a:srgbClr val="C0000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4. Le service engendre-t-il un coût ou un bénéfice pour le porteur de projet ? De quel type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t/>
            </a:r>
            <a:endParaRPr sz="500">
              <a:solidFill>
                <a:schemeClr val="lt1"/>
              </a:solidFill>
            </a:endParaRPr>
          </a:p>
          <a:p>
            <a:pPr indent="-279400" lvl="0" marL="457200" marR="0" rtl="0" algn="l">
              <a:lnSpc>
                <a:spcPct val="100000"/>
              </a:lnSpc>
              <a:spcBef>
                <a:spcPts val="0"/>
              </a:spcBef>
              <a:spcAft>
                <a:spcPts val="0"/>
              </a:spcAft>
              <a:buClr>
                <a:schemeClr val="lt1"/>
              </a:buClr>
              <a:buSzPts val="800"/>
              <a:buChar char="●"/>
            </a:pPr>
            <a:r>
              <a:rPr lang="fr-BE" sz="800">
                <a:solidFill>
                  <a:schemeClr val="lt1"/>
                </a:solidFill>
              </a:rPr>
              <a:t>Coûts du projet</a:t>
            </a:r>
            <a:endParaRPr sz="800">
              <a:solidFill>
                <a:schemeClr val="lt1"/>
              </a:solidFill>
            </a:endParaRPr>
          </a:p>
          <a:p>
            <a:pPr indent="-279400" lvl="1" marL="914400" rtl="0" algn="l">
              <a:spcBef>
                <a:spcPts val="0"/>
              </a:spcBef>
              <a:spcAft>
                <a:spcPts val="0"/>
              </a:spcAft>
              <a:buClr>
                <a:schemeClr val="lt1"/>
              </a:buClr>
              <a:buSzPts val="800"/>
              <a:buChar char="○"/>
            </a:pPr>
            <a:r>
              <a:rPr lang="fr-BE" sz="800">
                <a:solidFill>
                  <a:schemeClr val="lt1"/>
                </a:solidFill>
              </a:rPr>
              <a:t>   Infrastructure matérielle</a:t>
            </a:r>
            <a:endParaRPr sz="800">
              <a:solidFill>
                <a:schemeClr val="lt1"/>
              </a:solidFill>
            </a:endParaRPr>
          </a:p>
          <a:p>
            <a:pPr indent="-279400" lvl="1" marL="914400" rtl="0" algn="l">
              <a:spcBef>
                <a:spcPts val="0"/>
              </a:spcBef>
              <a:spcAft>
                <a:spcPts val="0"/>
              </a:spcAft>
              <a:buClr>
                <a:schemeClr val="lt1"/>
              </a:buClr>
              <a:buSzPts val="800"/>
              <a:buChar char="○"/>
            </a:pPr>
            <a:r>
              <a:rPr lang="fr-BE" sz="800">
                <a:solidFill>
                  <a:schemeClr val="lt1"/>
                </a:solidFill>
              </a:rPr>
              <a:t>   Développement logiciel</a:t>
            </a:r>
            <a:endParaRPr sz="800">
              <a:solidFill>
                <a:schemeClr val="lt1"/>
              </a:solidFill>
            </a:endParaRPr>
          </a:p>
          <a:p>
            <a:pPr indent="-279400" lvl="1" marL="914400" rtl="0" algn="l">
              <a:spcBef>
                <a:spcPts val="0"/>
              </a:spcBef>
              <a:spcAft>
                <a:spcPts val="0"/>
              </a:spcAft>
              <a:buClr>
                <a:schemeClr val="lt1"/>
              </a:buClr>
              <a:buSzPts val="800"/>
              <a:buChar char="○"/>
            </a:pPr>
            <a:r>
              <a:rPr lang="fr-BE" sz="800">
                <a:solidFill>
                  <a:schemeClr val="lt1"/>
                </a:solidFill>
              </a:rPr>
              <a:t>   Infrastructure opérationnelle</a:t>
            </a:r>
            <a:endParaRPr sz="800">
              <a:solidFill>
                <a:schemeClr val="lt1"/>
              </a:solidFill>
            </a:endParaRPr>
          </a:p>
          <a:p>
            <a:pPr indent="-279400" lvl="1" marL="914400" rtl="0" algn="l">
              <a:spcBef>
                <a:spcPts val="0"/>
              </a:spcBef>
              <a:spcAft>
                <a:spcPts val="0"/>
              </a:spcAft>
              <a:buClr>
                <a:schemeClr val="lt1"/>
              </a:buClr>
              <a:buSzPts val="800"/>
              <a:buChar char="○"/>
            </a:pPr>
            <a:r>
              <a:rPr lang="fr-BE" sz="800">
                <a:solidFill>
                  <a:schemeClr val="lt1"/>
                </a:solidFill>
              </a:rPr>
              <a:t>   Modèle SaaS multi-niveaux</a:t>
            </a:r>
            <a:endParaRPr sz="800">
              <a:solidFill>
                <a:schemeClr val="lt1"/>
              </a:solidFill>
            </a:endParaRPr>
          </a:p>
          <a:p>
            <a:pPr indent="-279400" lvl="0" marL="457200" rtl="0" algn="l">
              <a:spcBef>
                <a:spcPts val="0"/>
              </a:spcBef>
              <a:spcAft>
                <a:spcPts val="0"/>
              </a:spcAft>
              <a:buClr>
                <a:schemeClr val="lt1"/>
              </a:buClr>
              <a:buSzPts val="800"/>
              <a:buChar char="●"/>
            </a:pPr>
            <a:r>
              <a:rPr lang="fr-BE" sz="800">
                <a:solidFill>
                  <a:schemeClr val="lt1"/>
                </a:solidFill>
              </a:rPr>
              <a:t>Bénéfices indirects</a:t>
            </a:r>
            <a:endParaRPr sz="800">
              <a:solidFill>
                <a:schemeClr val="lt1"/>
              </a:solidFill>
            </a:endParaRPr>
          </a:p>
          <a:p>
            <a:pPr indent="-279400" lvl="1" marL="914400" rtl="0" algn="l">
              <a:spcBef>
                <a:spcPts val="0"/>
              </a:spcBef>
              <a:spcAft>
                <a:spcPts val="0"/>
              </a:spcAft>
              <a:buClr>
                <a:schemeClr val="lt1"/>
              </a:buClr>
              <a:buSzPts val="800"/>
              <a:buChar char="○"/>
            </a:pPr>
            <a:r>
              <a:rPr lang="fr-BE" sz="800">
                <a:solidFill>
                  <a:schemeClr val="lt1"/>
                </a:solidFill>
              </a:rPr>
              <a:t>   Économies sanitaires,  Optimisation des ressources urbaines</a:t>
            </a:r>
            <a:endParaRPr sz="800">
              <a:solidFill>
                <a:schemeClr val="lt1"/>
              </a:solidFill>
            </a:endParaRPr>
          </a:p>
          <a:p>
            <a:pPr indent="-279400" lvl="1" marL="914400" rtl="0" algn="l">
              <a:spcBef>
                <a:spcPts val="0"/>
              </a:spcBef>
              <a:spcAft>
                <a:spcPts val="0"/>
              </a:spcAft>
              <a:buClr>
                <a:schemeClr val="lt1"/>
              </a:buClr>
              <a:buSzPts val="800"/>
              <a:buChar char="○"/>
            </a:pPr>
            <a:r>
              <a:rPr lang="fr-BE" sz="800">
                <a:solidFill>
                  <a:schemeClr val="lt1"/>
                </a:solidFill>
              </a:rPr>
              <a:t>   Impact sur le marché immobilier</a:t>
            </a:r>
            <a:endParaRPr sz="800">
              <a:solidFill>
                <a:schemeClr val="lt1"/>
              </a:solidFill>
            </a:endParaRPr>
          </a:p>
        </p:txBody>
      </p:sp>
      <p:sp>
        <p:nvSpPr>
          <p:cNvPr id="76" name="Google Shape;76;p5"/>
          <p:cNvSpPr txBox="1"/>
          <p:nvPr/>
        </p:nvSpPr>
        <p:spPr>
          <a:xfrm>
            <a:off x="1460977" y="4577940"/>
            <a:ext cx="6222045" cy="565560"/>
          </a:xfrm>
          <a:prstGeom prst="rect">
            <a:avLst/>
          </a:prstGeom>
          <a:noFill/>
          <a:ln>
            <a:noFill/>
          </a:ln>
        </p:spPr>
        <p:txBody>
          <a:bodyPr anchorCtr="0" anchor="t" bIns="91425" lIns="91425" spcFirstLastPara="1" rIns="91425" wrap="square" tIns="91425">
            <a:normAutofit fontScale="92500"/>
          </a:bodyPr>
          <a:lstStyle/>
          <a:p>
            <a:pPr indent="0" lvl="0" marL="0" marR="0" rtl="0" algn="ctr">
              <a:lnSpc>
                <a:spcPct val="115000"/>
              </a:lnSpc>
              <a:spcBef>
                <a:spcPts val="0"/>
              </a:spcBef>
              <a:spcAft>
                <a:spcPts val="1200"/>
              </a:spcAft>
              <a:buClr>
                <a:srgbClr val="3F3F6B"/>
              </a:buClr>
              <a:buSzPct val="162162"/>
              <a:buFont typeface="Helvetica Neue"/>
              <a:buNone/>
            </a:pPr>
            <a:r>
              <a:rPr b="1" i="0" lang="fr-BE" sz="1200" u="none" cap="none" strike="noStrike">
                <a:solidFill>
                  <a:srgbClr val="D5214D"/>
                </a:solidFill>
                <a:latin typeface="Helvetica Neue"/>
                <a:ea typeface="Helvetica Neue"/>
                <a:cs typeface="Helvetica Neue"/>
                <a:sym typeface="Helvetica Neue"/>
              </a:rPr>
              <a:t>Ce volet est à compléter pour </a:t>
            </a:r>
            <a:r>
              <a:rPr b="1" i="0" lang="fr-BE" sz="1200" u="sng" cap="none" strike="noStrike">
                <a:solidFill>
                  <a:srgbClr val="D5214D"/>
                </a:solidFill>
                <a:latin typeface="Helvetica Neue"/>
                <a:ea typeface="Helvetica Neue"/>
                <a:cs typeface="Helvetica Neue"/>
                <a:sym typeface="Helvetica Neue"/>
              </a:rPr>
              <a:t>samedi 19h </a:t>
            </a:r>
            <a:r>
              <a:rPr b="1" i="0" lang="fr-BE" sz="1200" u="none" cap="none" strike="noStrike">
                <a:solidFill>
                  <a:srgbClr val="D5214D"/>
                </a:solidFill>
                <a:latin typeface="Helvetica Neue"/>
                <a:ea typeface="Helvetica Neue"/>
                <a:cs typeface="Helvetica Neue"/>
                <a:sym typeface="Helvetica Neue"/>
              </a:rPr>
              <a:t>maximum (rendre disponible dans le Drive)</a:t>
            </a:r>
            <a:endParaRPr b="0" i="0" sz="1400" u="none" cap="none" strike="noStrike">
              <a:solidFill>
                <a:srgbClr val="000000"/>
              </a:solidFill>
              <a:latin typeface="Arial"/>
              <a:ea typeface="Arial"/>
              <a:cs typeface="Arial"/>
              <a:sym typeface="Arial"/>
            </a:endParaRPr>
          </a:p>
        </p:txBody>
      </p:sp>
      <p:sp>
        <p:nvSpPr>
          <p:cNvPr id="77" name="Google Shape;77;p5"/>
          <p:cNvSpPr/>
          <p:nvPr/>
        </p:nvSpPr>
        <p:spPr>
          <a:xfrm>
            <a:off x="443767" y="993892"/>
            <a:ext cx="3932700" cy="1578000"/>
          </a:xfrm>
          <a:prstGeom prst="roundRect">
            <a:avLst>
              <a:gd fmla="val 16667" name="adj"/>
            </a:avLst>
          </a:prstGeom>
          <a:solidFill>
            <a:srgbClr val="FF3300"/>
          </a:solidFill>
          <a:ln cap="flat" cmpd="sng" w="25400">
            <a:solidFill>
              <a:srgbClr val="C0000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1. Quelles sont les fonctionnalités de base de votre service/solution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t/>
            </a:r>
            <a:endParaRPr sz="900">
              <a:solidFill>
                <a:schemeClr val="lt1"/>
              </a:solidFill>
            </a:endParaRPr>
          </a:p>
          <a:p>
            <a:pPr indent="-285750" lvl="0" marL="457200" marR="0" rtl="0" algn="l">
              <a:lnSpc>
                <a:spcPct val="100000"/>
              </a:lnSpc>
              <a:spcBef>
                <a:spcPts val="0"/>
              </a:spcBef>
              <a:spcAft>
                <a:spcPts val="0"/>
              </a:spcAft>
              <a:buClr>
                <a:schemeClr val="lt1"/>
              </a:buClr>
              <a:buSzPts val="900"/>
              <a:buChar char="●"/>
            </a:pPr>
            <a:r>
              <a:rPr lang="fr-BE" sz="900">
                <a:solidFill>
                  <a:schemeClr val="lt1"/>
                </a:solidFill>
              </a:rPr>
              <a:t>Interface cartographique avancée</a:t>
            </a:r>
            <a:endParaRPr sz="900">
              <a:solidFill>
                <a:schemeClr val="lt1"/>
              </a:solidFill>
            </a:endParaRPr>
          </a:p>
          <a:p>
            <a:pPr indent="-285750" lvl="0" marL="457200" rtl="0" algn="l">
              <a:spcBef>
                <a:spcPts val="0"/>
              </a:spcBef>
              <a:spcAft>
                <a:spcPts val="0"/>
              </a:spcAft>
              <a:buClr>
                <a:schemeClr val="lt1"/>
              </a:buClr>
              <a:buSzPts val="900"/>
              <a:buChar char="●"/>
            </a:pPr>
            <a:r>
              <a:rPr lang="fr-BE" sz="900">
                <a:solidFill>
                  <a:schemeClr val="lt1"/>
                </a:solidFill>
              </a:rPr>
              <a:t>Accès et exploitation des données</a:t>
            </a:r>
            <a:endParaRPr sz="900">
              <a:solidFill>
                <a:schemeClr val="lt1"/>
              </a:solidFill>
            </a:endParaRPr>
          </a:p>
          <a:p>
            <a:pPr indent="-285750" lvl="0" marL="457200" rtl="0" algn="l">
              <a:spcBef>
                <a:spcPts val="0"/>
              </a:spcBef>
              <a:spcAft>
                <a:spcPts val="0"/>
              </a:spcAft>
              <a:buClr>
                <a:schemeClr val="lt1"/>
              </a:buClr>
              <a:buSzPts val="900"/>
              <a:buChar char="●"/>
            </a:pPr>
            <a:r>
              <a:rPr lang="fr-BE" sz="900">
                <a:solidFill>
                  <a:schemeClr val="lt1"/>
                </a:solidFill>
              </a:rPr>
              <a:t>Outils d'analyse et d'intervention</a:t>
            </a:r>
            <a:endParaRPr sz="900">
              <a:solidFill>
                <a:schemeClr val="lt1"/>
              </a:solidFill>
            </a:endParaRPr>
          </a:p>
          <a:p>
            <a:pPr indent="-285750" lvl="0" marL="457200" rtl="0" algn="l">
              <a:spcBef>
                <a:spcPts val="0"/>
              </a:spcBef>
              <a:spcAft>
                <a:spcPts val="0"/>
              </a:spcAft>
              <a:buClr>
                <a:schemeClr val="lt1"/>
              </a:buClr>
              <a:buSzPts val="900"/>
              <a:buChar char="●"/>
            </a:pPr>
            <a:r>
              <a:rPr lang="fr-BE" sz="900">
                <a:solidFill>
                  <a:schemeClr val="lt1"/>
                </a:solidFill>
              </a:rPr>
              <a:t>Tableau de bord municipal spécialisé</a:t>
            </a:r>
            <a:endParaRPr sz="900">
              <a:solidFill>
                <a:schemeClr val="lt1"/>
              </a:solidFill>
            </a:endParaRPr>
          </a:p>
          <a:p>
            <a:pPr indent="-285750" lvl="0" marL="457200" rtl="0" algn="l">
              <a:spcBef>
                <a:spcPts val="0"/>
              </a:spcBef>
              <a:spcAft>
                <a:spcPts val="0"/>
              </a:spcAft>
              <a:buClr>
                <a:schemeClr val="lt1"/>
              </a:buClr>
              <a:buSzPts val="900"/>
              <a:buChar char="●"/>
            </a:pPr>
            <a:r>
              <a:rPr lang="fr-BE" sz="900">
                <a:solidFill>
                  <a:schemeClr val="lt1"/>
                </a:solidFill>
              </a:rPr>
              <a:t>Portail citoyen interactif</a:t>
            </a:r>
            <a:endParaRPr sz="900">
              <a:solidFill>
                <a:schemeClr val="lt1"/>
              </a:solidFill>
            </a:endParaRPr>
          </a:p>
          <a:p>
            <a:pPr indent="-285750" lvl="0" marL="457200" rtl="0" algn="l">
              <a:spcBef>
                <a:spcPts val="0"/>
              </a:spcBef>
              <a:spcAft>
                <a:spcPts val="0"/>
              </a:spcAft>
              <a:buClr>
                <a:schemeClr val="lt1"/>
              </a:buClr>
              <a:buSzPts val="900"/>
              <a:buChar char="●"/>
            </a:pPr>
            <a:r>
              <a:rPr lang="fr-BE" sz="900">
                <a:solidFill>
                  <a:schemeClr val="lt1"/>
                </a:solidFill>
              </a:rPr>
              <a:t>Plateforme urbanistique professionnelle</a:t>
            </a:r>
            <a:endParaRPr sz="900">
              <a:solidFill>
                <a:schemeClr val="lt1"/>
              </a:solidFill>
            </a:endParaRPr>
          </a:p>
          <a:p>
            <a:pPr indent="0" lvl="0" marL="0" rtl="0" algn="l">
              <a:spcBef>
                <a:spcPts val="0"/>
              </a:spcBef>
              <a:spcAft>
                <a:spcPts val="0"/>
              </a:spcAft>
              <a:buClr>
                <a:schemeClr val="dk1"/>
              </a:buClr>
              <a:buSzPts val="1100"/>
              <a:buFont typeface="Arial"/>
              <a:buNone/>
            </a:pPr>
            <a:r>
              <a:t/>
            </a:r>
            <a:endParaRPr sz="900">
              <a:solidFill>
                <a:schemeClr val="lt1"/>
              </a:solidFill>
            </a:endParaRPr>
          </a:p>
          <a:p>
            <a:pPr indent="0" lvl="0" marL="0" rtl="0" algn="l">
              <a:spcBef>
                <a:spcPts val="0"/>
              </a:spcBef>
              <a:spcAft>
                <a:spcPts val="0"/>
              </a:spcAft>
              <a:buClr>
                <a:schemeClr val="dk1"/>
              </a:buClr>
              <a:buSzPts val="1100"/>
              <a:buFont typeface="Arial"/>
              <a:buNone/>
            </a:pPr>
            <a:r>
              <a:t/>
            </a:r>
            <a:endParaRPr sz="900">
              <a:solidFill>
                <a:schemeClr val="lt1"/>
              </a:solidFill>
            </a:endParaRPr>
          </a:p>
          <a:p>
            <a:pPr indent="0" lvl="0" marL="0" rtl="0" algn="l">
              <a:spcBef>
                <a:spcPts val="0"/>
              </a:spcBef>
              <a:spcAft>
                <a:spcPts val="0"/>
              </a:spcAft>
              <a:buClr>
                <a:schemeClr val="dk1"/>
              </a:buClr>
              <a:buSzPts val="1100"/>
              <a:buFont typeface="Arial"/>
              <a:buNone/>
            </a:pPr>
            <a:r>
              <a:t/>
            </a:r>
            <a:endParaRPr sz="900">
              <a:solidFill>
                <a:schemeClr val="lt1"/>
              </a:solidFill>
            </a:endParaRPr>
          </a:p>
          <a:p>
            <a:pPr indent="0" lvl="0" marL="0" rtl="0" algn="l">
              <a:spcBef>
                <a:spcPts val="0"/>
              </a:spcBef>
              <a:spcAft>
                <a:spcPts val="0"/>
              </a:spcAft>
              <a:buClr>
                <a:schemeClr val="dk1"/>
              </a:buClr>
              <a:buSzPts val="1100"/>
              <a:buFont typeface="Arial"/>
              <a:buNone/>
            </a:pPr>
            <a:r>
              <a:t/>
            </a:r>
            <a:endParaRPr sz="900">
              <a:solidFill>
                <a:schemeClr val="lt1"/>
              </a:solidFill>
            </a:endParaRPr>
          </a:p>
          <a:p>
            <a:pPr indent="0" lvl="0" marL="0" rtl="0" algn="l">
              <a:spcBef>
                <a:spcPts val="0"/>
              </a:spcBef>
              <a:spcAft>
                <a:spcPts val="0"/>
              </a:spcAft>
              <a:buClr>
                <a:schemeClr val="dk1"/>
              </a:buClr>
              <a:buSzPts val="1100"/>
              <a:buFont typeface="Arial"/>
              <a:buNone/>
            </a:pPr>
            <a:r>
              <a:t/>
            </a:r>
            <a:endParaRPr sz="900">
              <a:solidFill>
                <a:schemeClr val="lt1"/>
              </a:solidFill>
            </a:endParaRPr>
          </a:p>
          <a:p>
            <a:pPr indent="0" lvl="0" marL="0" marR="0" rtl="0" algn="l">
              <a:lnSpc>
                <a:spcPct val="100000"/>
              </a:lnSpc>
              <a:spcBef>
                <a:spcPts val="0"/>
              </a:spcBef>
              <a:spcAft>
                <a:spcPts val="0"/>
              </a:spcAft>
              <a:buClr>
                <a:srgbClr val="000000"/>
              </a:buClr>
              <a:buSzPts val="900"/>
              <a:buFont typeface="Arial"/>
              <a:buNone/>
            </a:pPr>
            <a:r>
              <a:t/>
            </a:r>
            <a:endParaRPr sz="900">
              <a:solidFill>
                <a:schemeClr val="lt1"/>
              </a:solidFill>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chemeClr val="lt1"/>
              </a:solidFill>
              <a:latin typeface="Arial"/>
              <a:ea typeface="Arial"/>
              <a:cs typeface="Arial"/>
              <a:sym typeface="Arial"/>
            </a:endParaRPr>
          </a:p>
        </p:txBody>
      </p:sp>
      <p:sp>
        <p:nvSpPr>
          <p:cNvPr id="78" name="Google Shape;78;p5"/>
          <p:cNvSpPr/>
          <p:nvPr/>
        </p:nvSpPr>
        <p:spPr>
          <a:xfrm>
            <a:off x="443767" y="2742574"/>
            <a:ext cx="3932787" cy="1577856"/>
          </a:xfrm>
          <a:prstGeom prst="roundRect">
            <a:avLst>
              <a:gd fmla="val 16667" name="adj"/>
            </a:avLst>
          </a:prstGeom>
          <a:solidFill>
            <a:srgbClr val="FF3300"/>
          </a:solidFill>
          <a:ln cap="flat" cmpd="sng" w="25400">
            <a:solidFill>
              <a:srgbClr val="C0000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2. Quelle forme prendra votre prototype ? Mockup, prototype clickable, développement d’une solution (code) ?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chemeClr val="lt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6"/>
          <p:cNvSpPr/>
          <p:nvPr/>
        </p:nvSpPr>
        <p:spPr>
          <a:xfrm>
            <a:off x="132414" y="3630751"/>
            <a:ext cx="1366019" cy="1507713"/>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84" name="Google Shape;84;p6"/>
          <p:cNvSpPr txBox="1"/>
          <p:nvPr>
            <p:ph idx="4294967295" type="title"/>
          </p:nvPr>
        </p:nvSpPr>
        <p:spPr>
          <a:xfrm>
            <a:off x="311700" y="3752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fr-BE"/>
              <a:t>Volet 5 : Focus sur les Données</a:t>
            </a:r>
            <a:endParaRPr/>
          </a:p>
        </p:txBody>
      </p:sp>
      <p:sp>
        <p:nvSpPr>
          <p:cNvPr id="85" name="Google Shape;85;p6"/>
          <p:cNvSpPr txBox="1"/>
          <p:nvPr>
            <p:ph idx="4294967295"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fr-BE"/>
              <a:t>‹#›</a:t>
            </a:fld>
            <a:endParaRPr/>
          </a:p>
        </p:txBody>
      </p:sp>
      <p:sp>
        <p:nvSpPr>
          <p:cNvPr id="86" name="Google Shape;86;p6"/>
          <p:cNvSpPr txBox="1"/>
          <p:nvPr/>
        </p:nvSpPr>
        <p:spPr>
          <a:xfrm>
            <a:off x="5737588" y="252904"/>
            <a:ext cx="2794571" cy="727137"/>
          </a:xfrm>
          <a:prstGeom prst="rect">
            <a:avLst/>
          </a:prstGeom>
          <a:noFill/>
          <a:ln>
            <a:noFill/>
          </a:ln>
        </p:spPr>
        <p:txBody>
          <a:bodyPr anchorCtr="0" anchor="t" bIns="91425" lIns="91425" spcFirstLastPara="1" rIns="91425" wrap="square" tIns="91425">
            <a:normAutofit/>
          </a:bodyPr>
          <a:lstStyle/>
          <a:p>
            <a:pPr indent="0" lvl="0" marL="0" marR="0" rtl="0" algn="l">
              <a:lnSpc>
                <a:spcPct val="115000"/>
              </a:lnSpc>
              <a:spcBef>
                <a:spcPts val="0"/>
              </a:spcBef>
              <a:spcAft>
                <a:spcPts val="0"/>
              </a:spcAft>
              <a:buClr>
                <a:srgbClr val="3F3F6B"/>
              </a:buClr>
              <a:buSzPts val="1800"/>
              <a:buFont typeface="Helvetica Neue"/>
              <a:buNone/>
            </a:pPr>
            <a:r>
              <a:rPr b="1" i="0" lang="fr-BE" sz="1000" u="none" cap="none" strike="noStrike">
                <a:solidFill>
                  <a:srgbClr val="D5214D"/>
                </a:solidFill>
                <a:latin typeface="Helvetica Neue"/>
                <a:ea typeface="Helvetica Neue"/>
                <a:cs typeface="Helvetica Neue"/>
                <a:sym typeface="Helvetica Neue"/>
              </a:rPr>
              <a:t>Numéro équipe :</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600"/>
              </a:spcBef>
              <a:spcAft>
                <a:spcPts val="600"/>
              </a:spcAft>
              <a:buClr>
                <a:srgbClr val="3F3F6B"/>
              </a:buClr>
              <a:buSzPts val="1800"/>
              <a:buFont typeface="Helvetica Neue"/>
              <a:buNone/>
            </a:pPr>
            <a:r>
              <a:rPr b="1" i="0" lang="fr-BE" sz="1000" u="none" cap="none" strike="noStrike">
                <a:solidFill>
                  <a:srgbClr val="D5214D"/>
                </a:solidFill>
                <a:latin typeface="Helvetica Neue"/>
                <a:ea typeface="Helvetica Neue"/>
                <a:cs typeface="Helvetica Neue"/>
                <a:sym typeface="Helvetica Neue"/>
              </a:rPr>
              <a:t>Nom du projet :</a:t>
            </a:r>
            <a:endParaRPr b="0" i="0" sz="1000" u="none" cap="none" strike="noStrike">
              <a:solidFill>
                <a:srgbClr val="3F3F6B"/>
              </a:solidFill>
              <a:latin typeface="Helvetica Neue"/>
              <a:ea typeface="Helvetica Neue"/>
              <a:cs typeface="Helvetica Neue"/>
              <a:sym typeface="Helvetica Neue"/>
            </a:endParaRPr>
          </a:p>
        </p:txBody>
      </p:sp>
      <p:sp>
        <p:nvSpPr>
          <p:cNvPr id="87" name="Google Shape;87;p6"/>
          <p:cNvSpPr/>
          <p:nvPr/>
        </p:nvSpPr>
        <p:spPr>
          <a:xfrm>
            <a:off x="443767" y="1024722"/>
            <a:ext cx="8088391" cy="1059566"/>
          </a:xfrm>
          <a:prstGeom prst="roundRect">
            <a:avLst>
              <a:gd fmla="val 16667" name="adj"/>
            </a:avLst>
          </a:prstGeom>
          <a:solidFill>
            <a:srgbClr val="7ABC32"/>
          </a:solidFill>
          <a:ln cap="flat" cmpd="sng" w="25400">
            <a:solidFill>
              <a:srgbClr val="00B05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1. Quelles données utilisez-vous et comment les obtenez-vous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 ] Données ouvertes (open data). Précisez : </a:t>
            </a:r>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 ] Données partenaires (shared data). Précisez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 ] Données générées/simulées. Précisez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 ] Autres données. Précisez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chemeClr val="lt1"/>
              </a:solidFill>
              <a:latin typeface="Arial"/>
              <a:ea typeface="Arial"/>
              <a:cs typeface="Arial"/>
              <a:sym typeface="Arial"/>
            </a:endParaRPr>
          </a:p>
        </p:txBody>
      </p:sp>
      <p:sp>
        <p:nvSpPr>
          <p:cNvPr id="88" name="Google Shape;88;p6"/>
          <p:cNvSpPr/>
          <p:nvPr/>
        </p:nvSpPr>
        <p:spPr>
          <a:xfrm>
            <a:off x="443766" y="2185652"/>
            <a:ext cx="8088391" cy="1059566"/>
          </a:xfrm>
          <a:prstGeom prst="roundRect">
            <a:avLst>
              <a:gd fmla="val 16667" name="adj"/>
            </a:avLst>
          </a:prstGeom>
          <a:solidFill>
            <a:srgbClr val="7ABC32"/>
          </a:solidFill>
          <a:ln cap="flat" cmpd="sng" w="25400">
            <a:solidFill>
              <a:srgbClr val="00B05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2. Comment utilisez-vous ces données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chemeClr val="lt1"/>
              </a:solidFill>
              <a:latin typeface="Arial"/>
              <a:ea typeface="Arial"/>
              <a:cs typeface="Arial"/>
              <a:sym typeface="Arial"/>
            </a:endParaRPr>
          </a:p>
        </p:txBody>
      </p:sp>
      <p:sp>
        <p:nvSpPr>
          <p:cNvPr id="89" name="Google Shape;89;p6"/>
          <p:cNvSpPr/>
          <p:nvPr/>
        </p:nvSpPr>
        <p:spPr>
          <a:xfrm>
            <a:off x="443767" y="3346582"/>
            <a:ext cx="3980315" cy="1059566"/>
          </a:xfrm>
          <a:prstGeom prst="roundRect">
            <a:avLst>
              <a:gd fmla="val 16667" name="adj"/>
            </a:avLst>
          </a:prstGeom>
          <a:solidFill>
            <a:srgbClr val="7ABC32"/>
          </a:solidFill>
          <a:ln cap="flat" cmpd="sng" w="25400">
            <a:solidFill>
              <a:srgbClr val="00B05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3. Comment avez-vous intégré le risque et les éléments de sécurité quant au traitement des données ? (Security by Design)</a:t>
            </a:r>
            <a:endParaRPr b="0" i="0" sz="1400" u="none" cap="none" strike="noStrike">
              <a:solidFill>
                <a:srgbClr val="000000"/>
              </a:solidFill>
              <a:latin typeface="Arial"/>
              <a:ea typeface="Arial"/>
              <a:cs typeface="Arial"/>
              <a:sym typeface="Arial"/>
            </a:endParaRPr>
          </a:p>
        </p:txBody>
      </p:sp>
      <p:sp>
        <p:nvSpPr>
          <p:cNvPr id="90" name="Google Shape;90;p6"/>
          <p:cNvSpPr/>
          <p:nvPr/>
        </p:nvSpPr>
        <p:spPr>
          <a:xfrm>
            <a:off x="4551842" y="3342879"/>
            <a:ext cx="3980315" cy="1059566"/>
          </a:xfrm>
          <a:prstGeom prst="roundRect">
            <a:avLst>
              <a:gd fmla="val 16667" name="adj"/>
            </a:avLst>
          </a:prstGeom>
          <a:solidFill>
            <a:srgbClr val="7ABC32"/>
          </a:solidFill>
          <a:ln cap="flat" cmpd="sng" w="25400">
            <a:solidFill>
              <a:srgbClr val="00B05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4. Comment avez-vous pris en compte la vie privée des utilisateurs tout au long du processus ? (Privacy by Design)</a:t>
            </a:r>
            <a:endParaRPr b="0" i="0" sz="900" u="none" cap="none" strike="noStrike">
              <a:solidFill>
                <a:schemeClr val="lt1"/>
              </a:solidFill>
              <a:latin typeface="Arial"/>
              <a:ea typeface="Arial"/>
              <a:cs typeface="Arial"/>
              <a:sym typeface="Arial"/>
            </a:endParaRPr>
          </a:p>
        </p:txBody>
      </p:sp>
      <p:sp>
        <p:nvSpPr>
          <p:cNvPr id="91" name="Google Shape;91;p6"/>
          <p:cNvSpPr txBox="1"/>
          <p:nvPr>
            <p:ph idx="4294967295" type="body"/>
          </p:nvPr>
        </p:nvSpPr>
        <p:spPr>
          <a:xfrm>
            <a:off x="1198689" y="4607816"/>
            <a:ext cx="6578544" cy="565560"/>
          </a:xfrm>
          <a:prstGeom prst="rect">
            <a:avLst/>
          </a:prstGeom>
          <a:noFill/>
          <a:ln>
            <a:noFill/>
          </a:ln>
        </p:spPr>
        <p:txBody>
          <a:bodyPr anchorCtr="0" anchor="t" bIns="91425" lIns="91425" spcFirstLastPara="1" rIns="91425" wrap="square" tIns="91425">
            <a:normAutofit fontScale="92500"/>
          </a:bodyPr>
          <a:lstStyle/>
          <a:p>
            <a:pPr indent="0" lvl="0" marL="0" rtl="0" algn="ctr">
              <a:lnSpc>
                <a:spcPct val="115000"/>
              </a:lnSpc>
              <a:spcBef>
                <a:spcPts val="0"/>
              </a:spcBef>
              <a:spcAft>
                <a:spcPts val="1200"/>
              </a:spcAft>
              <a:buSzPct val="162162"/>
              <a:buNone/>
            </a:pPr>
            <a:r>
              <a:rPr b="1" lang="fr-BE" sz="1200">
                <a:solidFill>
                  <a:srgbClr val="D5214D"/>
                </a:solidFill>
              </a:rPr>
              <a:t>Ce volet est à compléter pour </a:t>
            </a:r>
            <a:r>
              <a:rPr b="1" lang="fr-BE" sz="1200" u="sng">
                <a:solidFill>
                  <a:srgbClr val="D5214D"/>
                </a:solidFill>
              </a:rPr>
              <a:t>dimanche 8h30 </a:t>
            </a:r>
            <a:r>
              <a:rPr b="1" lang="fr-BE" sz="1200">
                <a:solidFill>
                  <a:srgbClr val="D5214D"/>
                </a:solidFill>
              </a:rPr>
              <a:t>maximum (rendre disponible dans le Drive)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7"/>
          <p:cNvSpPr/>
          <p:nvPr/>
        </p:nvSpPr>
        <p:spPr>
          <a:xfrm>
            <a:off x="118663" y="3635787"/>
            <a:ext cx="1366019" cy="1507713"/>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97" name="Google Shape;97;p7"/>
          <p:cNvSpPr txBox="1"/>
          <p:nvPr>
            <p:ph type="title"/>
          </p:nvPr>
        </p:nvSpPr>
        <p:spPr>
          <a:xfrm>
            <a:off x="311700" y="3752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fr-BE"/>
              <a:t>Volet 6 : Technologies du prototype</a:t>
            </a:r>
            <a:endParaRPr/>
          </a:p>
        </p:txBody>
      </p:sp>
      <p:sp>
        <p:nvSpPr>
          <p:cNvPr id="98" name="Google Shape;98;p7"/>
          <p:cNvSpPr txBox="1"/>
          <p:nvPr>
            <p:ph idx="4294967295"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fr-BE"/>
              <a:t>‹#›</a:t>
            </a:fld>
            <a:endParaRPr/>
          </a:p>
        </p:txBody>
      </p:sp>
      <p:sp>
        <p:nvSpPr>
          <p:cNvPr id="99" name="Google Shape;99;p7"/>
          <p:cNvSpPr txBox="1"/>
          <p:nvPr/>
        </p:nvSpPr>
        <p:spPr>
          <a:xfrm>
            <a:off x="6282198" y="272306"/>
            <a:ext cx="2794571" cy="1249934"/>
          </a:xfrm>
          <a:prstGeom prst="rect">
            <a:avLst/>
          </a:prstGeom>
          <a:noFill/>
          <a:ln>
            <a:noFill/>
          </a:ln>
        </p:spPr>
        <p:txBody>
          <a:bodyPr anchorCtr="0" anchor="t" bIns="91425" lIns="91425" spcFirstLastPara="1" rIns="91425" wrap="square" tIns="91425">
            <a:normAutofit/>
          </a:bodyPr>
          <a:lstStyle/>
          <a:p>
            <a:pPr indent="0" lvl="0" marL="0" marR="0" rtl="0" algn="l">
              <a:lnSpc>
                <a:spcPct val="115000"/>
              </a:lnSpc>
              <a:spcBef>
                <a:spcPts val="0"/>
              </a:spcBef>
              <a:spcAft>
                <a:spcPts val="0"/>
              </a:spcAft>
              <a:buClr>
                <a:srgbClr val="3F3F6B"/>
              </a:buClr>
              <a:buSzPts val="1800"/>
              <a:buFont typeface="Helvetica Neue"/>
              <a:buNone/>
            </a:pPr>
            <a:r>
              <a:rPr b="1" i="0" lang="fr-BE" sz="1050" u="none" cap="none" strike="noStrike">
                <a:solidFill>
                  <a:srgbClr val="D5214D"/>
                </a:solidFill>
                <a:latin typeface="Helvetica Neue"/>
                <a:ea typeface="Helvetica Neue"/>
                <a:cs typeface="Helvetica Neue"/>
                <a:sym typeface="Helvetica Neue"/>
              </a:rPr>
              <a:t>Numéro équipe :</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600"/>
              </a:spcBef>
              <a:spcAft>
                <a:spcPts val="600"/>
              </a:spcAft>
              <a:buClr>
                <a:srgbClr val="3F3F6B"/>
              </a:buClr>
              <a:buSzPts val="1800"/>
              <a:buFont typeface="Helvetica Neue"/>
              <a:buNone/>
            </a:pPr>
            <a:r>
              <a:rPr b="1" i="0" lang="fr-BE" sz="1050" u="none" cap="none" strike="noStrike">
                <a:solidFill>
                  <a:srgbClr val="D5214D"/>
                </a:solidFill>
                <a:latin typeface="Helvetica Neue"/>
                <a:ea typeface="Helvetica Neue"/>
                <a:cs typeface="Helvetica Neue"/>
                <a:sym typeface="Helvetica Neue"/>
              </a:rPr>
              <a:t>Nom du projet : </a:t>
            </a:r>
            <a:endParaRPr b="0" i="0" sz="1400" u="none" cap="none" strike="noStrike">
              <a:solidFill>
                <a:srgbClr val="000000"/>
              </a:solidFill>
              <a:latin typeface="Arial"/>
              <a:ea typeface="Arial"/>
              <a:cs typeface="Arial"/>
              <a:sym typeface="Arial"/>
            </a:endParaRPr>
          </a:p>
        </p:txBody>
      </p:sp>
      <p:sp>
        <p:nvSpPr>
          <p:cNvPr id="100" name="Google Shape;100;p7"/>
          <p:cNvSpPr/>
          <p:nvPr/>
        </p:nvSpPr>
        <p:spPr>
          <a:xfrm>
            <a:off x="4586978" y="964886"/>
            <a:ext cx="4382522" cy="1011532"/>
          </a:xfrm>
          <a:prstGeom prst="roundRect">
            <a:avLst>
              <a:gd fmla="val 16667" name="adj"/>
            </a:avLst>
          </a:prstGeom>
          <a:solidFill>
            <a:srgbClr val="D5214D"/>
          </a:solidFill>
          <a:ln cap="flat" cmpd="sng" w="25400">
            <a:solidFill>
              <a:srgbClr val="9F1939"/>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4. Quels types de dispositifs technologiques sont-ils mis en œuvre ?</a:t>
            </a:r>
            <a:endParaRPr b="0" i="0" sz="1400" u="none" cap="none" strike="noStrike">
              <a:solidFill>
                <a:srgbClr val="000000"/>
              </a:solidFill>
              <a:latin typeface="Arial"/>
              <a:ea typeface="Arial"/>
              <a:cs typeface="Arial"/>
              <a:sym typeface="Arial"/>
            </a:endParaRPr>
          </a:p>
          <a:p>
            <a:pPr indent="0" lvl="0" marL="457200" marR="0" rtl="0" algn="l">
              <a:lnSpc>
                <a:spcPct val="100000"/>
              </a:lnSpc>
              <a:spcBef>
                <a:spcPts val="0"/>
              </a:spcBef>
              <a:spcAft>
                <a:spcPts val="0"/>
              </a:spcAft>
              <a:buClr>
                <a:srgbClr val="000000"/>
              </a:buClr>
              <a:buSzPts val="900"/>
              <a:buFont typeface="Arial"/>
              <a:buNone/>
            </a:pPr>
            <a:r>
              <a:t/>
            </a:r>
            <a:endParaRPr b="0" i="0" sz="900" u="none" cap="none" strike="noStrike">
              <a:solidFill>
                <a:schemeClr val="lt1"/>
              </a:solidFill>
              <a:latin typeface="Arial"/>
              <a:ea typeface="Arial"/>
              <a:cs typeface="Arial"/>
              <a:sym typeface="Arial"/>
            </a:endParaRPr>
          </a:p>
        </p:txBody>
      </p:sp>
      <p:sp>
        <p:nvSpPr>
          <p:cNvPr id="101" name="Google Shape;101;p7"/>
          <p:cNvSpPr/>
          <p:nvPr/>
        </p:nvSpPr>
        <p:spPr>
          <a:xfrm>
            <a:off x="254601" y="964886"/>
            <a:ext cx="4142899" cy="1011533"/>
          </a:xfrm>
          <a:prstGeom prst="roundRect">
            <a:avLst>
              <a:gd fmla="val 16667" name="adj"/>
            </a:avLst>
          </a:prstGeom>
          <a:solidFill>
            <a:srgbClr val="D5214D"/>
          </a:solidFill>
          <a:ln cap="flat" cmpd="sng" w="25400">
            <a:solidFill>
              <a:srgbClr val="9F193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1. Quelle est la forme / le support de votre prototype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 ] Plateforme web</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 ] Application mobile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 ] Mockup / prototype clickable</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 ] Autre :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chemeClr val="lt1"/>
              </a:solidFill>
              <a:latin typeface="Arial"/>
              <a:ea typeface="Arial"/>
              <a:cs typeface="Arial"/>
              <a:sym typeface="Arial"/>
            </a:endParaRPr>
          </a:p>
        </p:txBody>
      </p:sp>
      <p:sp>
        <p:nvSpPr>
          <p:cNvPr id="102" name="Google Shape;102;p7"/>
          <p:cNvSpPr/>
          <p:nvPr/>
        </p:nvSpPr>
        <p:spPr>
          <a:xfrm>
            <a:off x="254601" y="2106786"/>
            <a:ext cx="4142899" cy="1004537"/>
          </a:xfrm>
          <a:prstGeom prst="roundRect">
            <a:avLst>
              <a:gd fmla="val 16667" name="adj"/>
            </a:avLst>
          </a:prstGeom>
          <a:solidFill>
            <a:srgbClr val="D5214D"/>
          </a:solidFill>
          <a:ln cap="flat" cmpd="sng" w="25400">
            <a:solidFill>
              <a:srgbClr val="9F1939"/>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2. Quelles fonctionnalités sont-elles incluses dans le </a:t>
            </a:r>
            <a:r>
              <a:rPr b="0" i="1" lang="fr-BE" sz="900" u="none" cap="none" strike="noStrike">
                <a:solidFill>
                  <a:schemeClr val="lt1"/>
                </a:solidFill>
                <a:latin typeface="Arial"/>
                <a:ea typeface="Arial"/>
                <a:cs typeface="Arial"/>
                <a:sym typeface="Arial"/>
              </a:rPr>
              <a:t>prototype </a:t>
            </a:r>
            <a:r>
              <a:rPr b="0" i="0" lang="fr-BE" sz="900" u="none" cap="none" strike="noStrike">
                <a:solidFill>
                  <a:schemeClr val="lt1"/>
                </a:solidFill>
                <a:latin typeface="Arial"/>
                <a:ea typeface="Arial"/>
                <a:cs typeface="Arial"/>
                <a:sym typeface="Arial"/>
              </a:rPr>
              <a:t>?</a:t>
            </a:r>
            <a:endParaRPr b="0" i="0" sz="900" u="none" cap="none" strike="noStrike">
              <a:solidFill>
                <a:schemeClr val="lt1"/>
              </a:solidFill>
              <a:latin typeface="Arial"/>
              <a:ea typeface="Arial"/>
              <a:cs typeface="Arial"/>
              <a:sym typeface="Arial"/>
            </a:endParaRPr>
          </a:p>
        </p:txBody>
      </p:sp>
      <p:sp>
        <p:nvSpPr>
          <p:cNvPr id="103" name="Google Shape;103;p7"/>
          <p:cNvSpPr/>
          <p:nvPr/>
        </p:nvSpPr>
        <p:spPr>
          <a:xfrm>
            <a:off x="254602" y="3241690"/>
            <a:ext cx="4142898" cy="1004537"/>
          </a:xfrm>
          <a:prstGeom prst="roundRect">
            <a:avLst>
              <a:gd fmla="val 16667" name="adj"/>
            </a:avLst>
          </a:prstGeom>
          <a:solidFill>
            <a:srgbClr val="D5214D"/>
          </a:solidFill>
          <a:ln cap="flat" cmpd="sng" w="25400">
            <a:solidFill>
              <a:srgbClr val="9F1939"/>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3. Quelles fonctionnalités sont-elles envisagées pour un éventuel développement futur ?</a:t>
            </a:r>
            <a:endParaRPr b="0" i="0" sz="900" u="none" cap="none" strike="noStrike">
              <a:solidFill>
                <a:schemeClr val="lt1"/>
              </a:solidFill>
              <a:latin typeface="Arial"/>
              <a:ea typeface="Arial"/>
              <a:cs typeface="Arial"/>
              <a:sym typeface="Arial"/>
            </a:endParaRPr>
          </a:p>
        </p:txBody>
      </p:sp>
      <p:sp>
        <p:nvSpPr>
          <p:cNvPr id="104" name="Google Shape;104;p7"/>
          <p:cNvSpPr/>
          <p:nvPr/>
        </p:nvSpPr>
        <p:spPr>
          <a:xfrm>
            <a:off x="4586977" y="2106786"/>
            <a:ext cx="4382523" cy="2139441"/>
          </a:xfrm>
          <a:prstGeom prst="roundRect">
            <a:avLst>
              <a:gd fmla="val 16667" name="adj"/>
            </a:avLst>
          </a:prstGeom>
          <a:solidFill>
            <a:srgbClr val="D5214D"/>
          </a:solidFill>
          <a:ln cap="flat" cmpd="sng" w="25400">
            <a:solidFill>
              <a:srgbClr val="9F193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Checklist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 ] Le projet utilise de la Réalité Virtuelle (VR)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 ] Le projet utilise de la Réalité Augmentée (AR)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 ] Le projet utilise de la Réalité Mixte (MR)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 ] Le projet fait appel aux jumeaux numériques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 ] Le projet utilise de l’IoT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 ] Le projet utilise de l’Intelligence Artificielle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 ] Le projet utilise une autre techno : No-Code + OpenData + crowdsourcing</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 ] L’équipe a profité du FabLab pour développer son prototype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 ] L’équipe a profité du XRLab pour développer son prototype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 ] Le proto est un micro-service qui s’intègre à Wallonie en Poche (WebApp ou iframe)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fr-BE" sz="900" u="none" cap="none" strike="noStrike">
                <a:solidFill>
                  <a:schemeClr val="lt1"/>
                </a:solidFill>
                <a:latin typeface="Arial"/>
                <a:ea typeface="Arial"/>
                <a:cs typeface="Arial"/>
                <a:sym typeface="Arial"/>
              </a:rPr>
              <a:t>[ ] Le prototype intègre de la gamification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chemeClr val="lt1"/>
              </a:solidFill>
              <a:latin typeface="Arial"/>
              <a:ea typeface="Arial"/>
              <a:cs typeface="Arial"/>
              <a:sym typeface="Arial"/>
            </a:endParaRPr>
          </a:p>
        </p:txBody>
      </p:sp>
      <p:sp>
        <p:nvSpPr>
          <p:cNvPr id="105" name="Google Shape;105;p7"/>
          <p:cNvSpPr txBox="1"/>
          <p:nvPr>
            <p:ph idx="1" type="body"/>
          </p:nvPr>
        </p:nvSpPr>
        <p:spPr>
          <a:xfrm>
            <a:off x="1286760" y="4640324"/>
            <a:ext cx="6570479" cy="588453"/>
          </a:xfrm>
          <a:prstGeom prst="rect">
            <a:avLst/>
          </a:prstGeom>
          <a:noFill/>
          <a:ln>
            <a:noFill/>
          </a:ln>
        </p:spPr>
        <p:txBody>
          <a:bodyPr anchorCtr="0" anchor="t" bIns="91425" lIns="91425" spcFirstLastPara="1" rIns="91425" wrap="square" tIns="91425">
            <a:normAutofit fontScale="92500"/>
          </a:bodyPr>
          <a:lstStyle/>
          <a:p>
            <a:pPr indent="0" lvl="0" marL="0" rtl="0" algn="ctr">
              <a:lnSpc>
                <a:spcPct val="115000"/>
              </a:lnSpc>
              <a:spcBef>
                <a:spcPts val="0"/>
              </a:spcBef>
              <a:spcAft>
                <a:spcPts val="1200"/>
              </a:spcAft>
              <a:buSzPct val="162162"/>
              <a:buNone/>
            </a:pPr>
            <a:r>
              <a:rPr b="1" lang="fr-BE" sz="1200">
                <a:solidFill>
                  <a:srgbClr val="D5214D"/>
                </a:solidFill>
              </a:rPr>
              <a:t>Ce volet est à compléter pour </a:t>
            </a:r>
            <a:r>
              <a:rPr b="1" lang="fr-BE" sz="1200" u="sng">
                <a:solidFill>
                  <a:srgbClr val="D5214D"/>
                </a:solidFill>
              </a:rPr>
              <a:t>dimanche 8h30 </a:t>
            </a:r>
            <a:r>
              <a:rPr b="1" lang="fr-BE" sz="1200">
                <a:solidFill>
                  <a:srgbClr val="D5214D"/>
                </a:solidFill>
              </a:rPr>
              <a:t>maximum (rendre disponible dans le Drive)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g348808926dc_0_0"/>
          <p:cNvSpPr/>
          <p:nvPr/>
        </p:nvSpPr>
        <p:spPr>
          <a:xfrm>
            <a:off x="133660" y="3635787"/>
            <a:ext cx="1365900" cy="150780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1" name="Google Shape;111;g348808926dc_0_0"/>
          <p:cNvSpPr txBox="1"/>
          <p:nvPr>
            <p:ph idx="4294967295"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fr-BE"/>
              <a:t>‹#›</a:t>
            </a:fld>
            <a:endParaRPr/>
          </a:p>
        </p:txBody>
      </p:sp>
      <p:sp>
        <p:nvSpPr>
          <p:cNvPr id="112" name="Google Shape;112;g348808926dc_0_0"/>
          <p:cNvSpPr txBox="1"/>
          <p:nvPr/>
        </p:nvSpPr>
        <p:spPr>
          <a:xfrm>
            <a:off x="311700" y="3752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marR="0" rtl="0" algn="l">
              <a:lnSpc>
                <a:spcPct val="100000"/>
              </a:lnSpc>
              <a:spcBef>
                <a:spcPts val="0"/>
              </a:spcBef>
              <a:spcAft>
                <a:spcPts val="0"/>
              </a:spcAft>
              <a:buClr>
                <a:srgbClr val="2A2B62"/>
              </a:buClr>
              <a:buSzPts val="2769"/>
              <a:buFont typeface="Poppins"/>
              <a:buNone/>
            </a:pPr>
            <a:r>
              <a:rPr b="1" i="0" lang="fr-BE" sz="2700" u="none" cap="none" strike="noStrike">
                <a:solidFill>
                  <a:srgbClr val="2A2B62"/>
                </a:solidFill>
                <a:latin typeface="Poppins"/>
                <a:ea typeface="Poppins"/>
                <a:cs typeface="Poppins"/>
                <a:sym typeface="Poppins"/>
              </a:rPr>
              <a:t>Volet 7 : Résumé de votre projet</a:t>
            </a:r>
            <a:endParaRPr/>
          </a:p>
        </p:txBody>
      </p:sp>
      <p:sp>
        <p:nvSpPr>
          <p:cNvPr id="113" name="Google Shape;113;g348808926dc_0_0"/>
          <p:cNvSpPr txBox="1"/>
          <p:nvPr/>
        </p:nvSpPr>
        <p:spPr>
          <a:xfrm>
            <a:off x="389963" y="971587"/>
            <a:ext cx="8223000" cy="28014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fr-BE" sz="1100" u="none" cap="none" strike="noStrike">
                <a:solidFill>
                  <a:srgbClr val="D5214D"/>
                </a:solidFill>
                <a:latin typeface="Helvetica Neue"/>
                <a:ea typeface="Helvetica Neue"/>
                <a:cs typeface="Helvetica Neue"/>
                <a:sym typeface="Helvetica Neue"/>
              </a:rPr>
              <a:t>Comment résumeriez-vous votre projet en </a:t>
            </a:r>
            <a:r>
              <a:rPr b="1" i="0" lang="fr-BE" sz="1100" u="sng" cap="none" strike="noStrike">
                <a:solidFill>
                  <a:srgbClr val="D5214D"/>
                </a:solidFill>
                <a:latin typeface="Helvetica Neue"/>
                <a:ea typeface="Helvetica Neue"/>
                <a:cs typeface="Helvetica Neue"/>
                <a:sym typeface="Helvetica Neue"/>
              </a:rPr>
              <a:t>1 phrase </a:t>
            </a:r>
            <a:r>
              <a:rPr b="1" i="0" lang="fr-BE" sz="1100" u="none" cap="none" strike="noStrike">
                <a:solidFill>
                  <a:srgbClr val="D5214D"/>
                </a:solidFill>
                <a:latin typeface="Helvetica Neue"/>
                <a:ea typeface="Helvetica Neue"/>
                <a:cs typeface="Helvetica Neue"/>
                <a:sym typeface="Helvetica Neue"/>
              </a:rPr>
              <a:t>? </a:t>
            </a:r>
            <a:endParaRPr/>
          </a:p>
          <a:p>
            <a:pPr indent="0" lvl="0" marL="0" marR="0" rtl="0" algn="l">
              <a:lnSpc>
                <a:spcPct val="100000"/>
              </a:lnSpc>
              <a:spcBef>
                <a:spcPts val="0"/>
              </a:spcBef>
              <a:spcAft>
                <a:spcPts val="0"/>
              </a:spcAft>
              <a:buNone/>
            </a:pPr>
            <a:r>
              <a:rPr b="1" i="0" lang="fr-BE" sz="1100" u="none" cap="none" strike="noStrike">
                <a:solidFill>
                  <a:srgbClr val="D5214D"/>
                </a:solidFill>
                <a:latin typeface="Helvetica Neue"/>
                <a:ea typeface="Helvetica Neue"/>
                <a:cs typeface="Helvetica Neue"/>
                <a:sym typeface="Helvetica Neue"/>
              </a:rPr>
              <a:t>Idéalement, essayez de répondre à ces 5 questions : </a:t>
            </a:r>
            <a:endParaRPr/>
          </a:p>
          <a:p>
            <a:pPr indent="-257175" lvl="0" marL="350041" marR="0" rtl="0" algn="l">
              <a:lnSpc>
                <a:spcPct val="100000"/>
              </a:lnSpc>
              <a:spcBef>
                <a:spcPts val="0"/>
              </a:spcBef>
              <a:spcAft>
                <a:spcPts val="0"/>
              </a:spcAft>
              <a:buClr>
                <a:srgbClr val="D5214D"/>
              </a:buClr>
              <a:buSzPts val="1000"/>
              <a:buFont typeface="Arial"/>
              <a:buAutoNum type="arabicPeriod"/>
            </a:pPr>
            <a:r>
              <a:rPr b="1" i="1" lang="fr-BE" sz="1000" u="none" cap="none" strike="noStrike">
                <a:solidFill>
                  <a:srgbClr val="D5214D"/>
                </a:solidFill>
                <a:latin typeface="Helvetica Neue"/>
                <a:ea typeface="Helvetica Neue"/>
                <a:cs typeface="Helvetica Neue"/>
                <a:sym typeface="Helvetica Neue"/>
              </a:rPr>
              <a:t>Quel est le nom du projet ?</a:t>
            </a:r>
            <a:endParaRPr/>
          </a:p>
          <a:p>
            <a:pPr indent="-257175" lvl="0" marL="350041" marR="0" rtl="0" algn="l">
              <a:lnSpc>
                <a:spcPct val="100000"/>
              </a:lnSpc>
              <a:spcBef>
                <a:spcPts val="0"/>
              </a:spcBef>
              <a:spcAft>
                <a:spcPts val="0"/>
              </a:spcAft>
              <a:buClr>
                <a:srgbClr val="D5214D"/>
              </a:buClr>
              <a:buSzPts val="1000"/>
              <a:buFont typeface="Arial"/>
              <a:buAutoNum type="arabicPeriod"/>
            </a:pPr>
            <a:r>
              <a:rPr b="1" i="1" lang="fr-BE" sz="1000" u="none" cap="none" strike="noStrike">
                <a:solidFill>
                  <a:srgbClr val="D5214D"/>
                </a:solidFill>
                <a:latin typeface="Helvetica Neue"/>
                <a:ea typeface="Helvetica Neue"/>
                <a:cs typeface="Helvetica Neue"/>
                <a:sym typeface="Helvetica Neue"/>
              </a:rPr>
              <a:t>A quelle problématique le projet répond-il ?</a:t>
            </a:r>
            <a:endParaRPr/>
          </a:p>
          <a:p>
            <a:pPr indent="-257175" lvl="0" marL="350041" marR="0" rtl="0" algn="l">
              <a:lnSpc>
                <a:spcPct val="100000"/>
              </a:lnSpc>
              <a:spcBef>
                <a:spcPts val="0"/>
              </a:spcBef>
              <a:spcAft>
                <a:spcPts val="0"/>
              </a:spcAft>
              <a:buClr>
                <a:srgbClr val="D5214D"/>
              </a:buClr>
              <a:buSzPts val="1000"/>
              <a:buFont typeface="Arial"/>
              <a:buAutoNum type="arabicPeriod"/>
            </a:pPr>
            <a:r>
              <a:rPr b="1" i="1" lang="fr-BE" sz="1000" u="none" cap="none" strike="noStrike">
                <a:solidFill>
                  <a:srgbClr val="D5214D"/>
                </a:solidFill>
                <a:latin typeface="Helvetica Neue"/>
                <a:ea typeface="Helvetica Neue"/>
                <a:cs typeface="Helvetica Neue"/>
                <a:sym typeface="Helvetica Neue"/>
              </a:rPr>
              <a:t>Quel est le service/la solution proposé(e) ?</a:t>
            </a:r>
            <a:endParaRPr/>
          </a:p>
          <a:p>
            <a:pPr indent="-257175" lvl="0" marL="350041" marR="0" rtl="0" algn="l">
              <a:lnSpc>
                <a:spcPct val="100000"/>
              </a:lnSpc>
              <a:spcBef>
                <a:spcPts val="0"/>
              </a:spcBef>
              <a:spcAft>
                <a:spcPts val="0"/>
              </a:spcAft>
              <a:buClr>
                <a:srgbClr val="D5214D"/>
              </a:buClr>
              <a:buSzPts val="1000"/>
              <a:buFont typeface="Arial"/>
              <a:buAutoNum type="arabicPeriod"/>
            </a:pPr>
            <a:r>
              <a:rPr b="1" i="1" lang="fr-BE" sz="1000" u="none" cap="none" strike="noStrike">
                <a:solidFill>
                  <a:srgbClr val="D5214D"/>
                </a:solidFill>
                <a:latin typeface="Helvetica Neue"/>
                <a:ea typeface="Helvetica Neue"/>
                <a:cs typeface="Helvetica Neue"/>
                <a:sym typeface="Helvetica Neue"/>
              </a:rPr>
              <a:t>A qui s'adresse-t-il ? (précisez votre public cible)</a:t>
            </a:r>
            <a:endParaRPr/>
          </a:p>
          <a:p>
            <a:pPr indent="-257175" lvl="0" marL="350041" marR="0" rtl="0" algn="l">
              <a:lnSpc>
                <a:spcPct val="100000"/>
              </a:lnSpc>
              <a:spcBef>
                <a:spcPts val="0"/>
              </a:spcBef>
              <a:spcAft>
                <a:spcPts val="0"/>
              </a:spcAft>
              <a:buClr>
                <a:srgbClr val="D5214D"/>
              </a:buClr>
              <a:buSzPts val="1000"/>
              <a:buFont typeface="Arial"/>
              <a:buAutoNum type="arabicPeriod"/>
            </a:pPr>
            <a:r>
              <a:rPr b="1" i="1" lang="fr-BE" sz="1000" u="none" cap="none" strike="noStrike">
                <a:solidFill>
                  <a:srgbClr val="D5214D"/>
                </a:solidFill>
                <a:latin typeface="Helvetica Neue"/>
                <a:ea typeface="Helvetica Neue"/>
                <a:cs typeface="Helvetica Neue"/>
                <a:sym typeface="Helvetica Neue"/>
              </a:rPr>
              <a:t>Quel est le support ? (appli mobile, plateforme web,...)</a:t>
            </a:r>
            <a:endParaRPr/>
          </a:p>
          <a:p>
            <a:pPr indent="0" lvl="0" marL="0" marR="0" rtl="0" algn="l">
              <a:lnSpc>
                <a:spcPct val="100000"/>
              </a:lnSpc>
              <a:spcBef>
                <a:spcPts val="0"/>
              </a:spcBef>
              <a:spcAft>
                <a:spcPts val="0"/>
              </a:spcAft>
              <a:buNone/>
            </a:pPr>
            <a:r>
              <a:t/>
            </a:r>
            <a:endParaRPr b="1" i="0" sz="1100" u="none" cap="none" strike="noStrike">
              <a:solidFill>
                <a:srgbClr val="D5214D"/>
              </a:solidFill>
              <a:latin typeface="Helvetica Neue"/>
              <a:ea typeface="Helvetica Neue"/>
              <a:cs typeface="Helvetica Neue"/>
              <a:sym typeface="Helvetica Neue"/>
            </a:endParaRPr>
          </a:p>
          <a:p>
            <a:pPr indent="0" lvl="0" marL="0" marR="0" rtl="0" algn="l">
              <a:lnSpc>
                <a:spcPct val="100000"/>
              </a:lnSpc>
              <a:spcBef>
                <a:spcPts val="0"/>
              </a:spcBef>
              <a:spcAft>
                <a:spcPts val="0"/>
              </a:spcAft>
              <a:buNone/>
            </a:pPr>
            <a:r>
              <a:rPr b="1" i="0" lang="fr-BE" sz="1100" u="none" cap="none" strike="noStrike">
                <a:solidFill>
                  <a:srgbClr val="D5214D"/>
                </a:solidFill>
                <a:latin typeface="Helvetica Neue"/>
                <a:ea typeface="Helvetica Neue"/>
                <a:cs typeface="Helvetica Neue"/>
                <a:sym typeface="Helvetica Neue"/>
              </a:rPr>
              <a:t>Exemples : </a:t>
            </a:r>
            <a:endParaRPr/>
          </a:p>
          <a:p>
            <a:pPr indent="-171450" lvl="0" marL="171450" marR="0" rtl="0" algn="l">
              <a:lnSpc>
                <a:spcPct val="100000"/>
              </a:lnSpc>
              <a:spcBef>
                <a:spcPts val="0"/>
              </a:spcBef>
              <a:spcAft>
                <a:spcPts val="0"/>
              </a:spcAft>
              <a:buClr>
                <a:srgbClr val="D5214D"/>
              </a:buClr>
              <a:buSzPts val="1000"/>
              <a:buFont typeface="Arial"/>
              <a:buChar char="•"/>
            </a:pPr>
            <a:r>
              <a:rPr b="1" i="1" lang="fr-BE" sz="1000" u="none" cap="none" strike="noStrike">
                <a:solidFill>
                  <a:srgbClr val="D5214D"/>
                </a:solidFill>
                <a:latin typeface="Helvetica Neue"/>
                <a:ea typeface="Helvetica Neue"/>
                <a:cs typeface="Helvetica Neue"/>
                <a:sym typeface="Helvetica Neue"/>
              </a:rPr>
              <a:t>QRT est une application qui permet de découvrir des artistes peu connus en Wallonie sous forme de chasses aux trésors avec des QR Code.</a:t>
            </a:r>
            <a:endParaRPr/>
          </a:p>
          <a:p>
            <a:pPr indent="-171450" lvl="0" marL="171450" marR="0" rtl="0" algn="l">
              <a:lnSpc>
                <a:spcPct val="100000"/>
              </a:lnSpc>
              <a:spcBef>
                <a:spcPts val="0"/>
              </a:spcBef>
              <a:spcAft>
                <a:spcPts val="0"/>
              </a:spcAft>
              <a:buClr>
                <a:srgbClr val="D5214D"/>
              </a:buClr>
              <a:buSzPts val="1000"/>
              <a:buFont typeface="Arial"/>
              <a:buChar char="•"/>
            </a:pPr>
            <a:r>
              <a:rPr b="1" i="1" lang="fr-BE" sz="1000" u="none" cap="none" strike="noStrike">
                <a:solidFill>
                  <a:srgbClr val="D5214D"/>
                </a:solidFill>
                <a:latin typeface="Helvetica Neue"/>
                <a:ea typeface="Helvetica Neue"/>
                <a:cs typeface="Helvetica Neue"/>
                <a:sym typeface="Helvetica Neue"/>
              </a:rPr>
              <a:t>Be in Motion est une application de mise en relation entre bénévoles et personnes porteuses de handicap afin d’accompagner celles-ci lors de visites touristiques ou culturelles. </a:t>
            </a:r>
            <a:endParaRPr/>
          </a:p>
          <a:p>
            <a:pPr indent="-171450" lvl="0" marL="171450" marR="0" rtl="0" algn="l">
              <a:lnSpc>
                <a:spcPct val="100000"/>
              </a:lnSpc>
              <a:spcBef>
                <a:spcPts val="0"/>
              </a:spcBef>
              <a:spcAft>
                <a:spcPts val="0"/>
              </a:spcAft>
              <a:buClr>
                <a:srgbClr val="D5214D"/>
              </a:buClr>
              <a:buSzPts val="1000"/>
              <a:buFont typeface="Arial"/>
              <a:buChar char="•"/>
            </a:pPr>
            <a:r>
              <a:rPr b="1" i="1" lang="fr-BE" sz="1000" u="none" cap="none" strike="noStrike">
                <a:solidFill>
                  <a:srgbClr val="D5214D"/>
                </a:solidFill>
                <a:latin typeface="Helvetica Neue"/>
                <a:ea typeface="Helvetica Neue"/>
                <a:cs typeface="Helvetica Neue"/>
                <a:sym typeface="Helvetica Neue"/>
              </a:rPr>
              <a:t>Le but du projet HospiCome est de mieux informer et orienter le patient qui doit se rendre aux urgences hospitalières et ainsi de faire diminuer le stress des patients et augmenter la sécurité des professionnels de la santé. </a:t>
            </a:r>
            <a:endParaRPr b="1" i="1" sz="1000" u="none" cap="none" strike="noStrike">
              <a:solidFill>
                <a:srgbClr val="D5214D"/>
              </a:solidFill>
              <a:latin typeface="Helvetica Neue"/>
              <a:ea typeface="Helvetica Neue"/>
              <a:cs typeface="Helvetica Neue"/>
              <a:sym typeface="Helvetica Neue"/>
            </a:endParaRPr>
          </a:p>
          <a:p>
            <a:pPr indent="-101600" lvl="0" marL="171450" marR="0" rtl="0" algn="l">
              <a:lnSpc>
                <a:spcPct val="100000"/>
              </a:lnSpc>
              <a:spcBef>
                <a:spcPts val="0"/>
              </a:spcBef>
              <a:spcAft>
                <a:spcPts val="0"/>
              </a:spcAft>
              <a:buClr>
                <a:srgbClr val="000000"/>
              </a:buClr>
              <a:buSzPts val="1100"/>
              <a:buFont typeface="Arial"/>
              <a:buNone/>
            </a:pPr>
            <a:r>
              <a:t/>
            </a:r>
            <a:endParaRPr b="1" i="1" sz="1100" u="none" cap="none" strike="noStrike">
              <a:solidFill>
                <a:srgbClr val="D5214D"/>
              </a:solidFill>
              <a:latin typeface="Helvetica Neue"/>
              <a:ea typeface="Helvetica Neue"/>
              <a:cs typeface="Helvetica Neue"/>
              <a:sym typeface="Helvetica Neue"/>
            </a:endParaRPr>
          </a:p>
          <a:p>
            <a:pPr indent="-101600" lvl="0" marL="171450" marR="0" rtl="0" algn="l">
              <a:lnSpc>
                <a:spcPct val="100000"/>
              </a:lnSpc>
              <a:spcBef>
                <a:spcPts val="0"/>
              </a:spcBef>
              <a:spcAft>
                <a:spcPts val="0"/>
              </a:spcAft>
              <a:buClr>
                <a:srgbClr val="000000"/>
              </a:buClr>
              <a:buSzPts val="1100"/>
              <a:buFont typeface="Arial"/>
              <a:buNone/>
            </a:pPr>
            <a:r>
              <a:t/>
            </a:r>
            <a:endParaRPr b="1" i="1" sz="1100" u="none" cap="none" strike="noStrike">
              <a:solidFill>
                <a:srgbClr val="D5214D"/>
              </a:solidFill>
              <a:latin typeface="Helvetica Neue"/>
              <a:ea typeface="Helvetica Neue"/>
              <a:cs typeface="Helvetica Neue"/>
              <a:sym typeface="Helvetica Neue"/>
            </a:endParaRPr>
          </a:p>
        </p:txBody>
      </p:sp>
      <p:sp>
        <p:nvSpPr>
          <p:cNvPr id="114" name="Google Shape;114;g348808926dc_0_0"/>
          <p:cNvSpPr/>
          <p:nvPr/>
        </p:nvSpPr>
        <p:spPr>
          <a:xfrm>
            <a:off x="602974" y="3510950"/>
            <a:ext cx="7869600" cy="941700"/>
          </a:xfrm>
          <a:prstGeom prst="roundRect">
            <a:avLst>
              <a:gd fmla="val 16667" name="adj"/>
            </a:avLst>
          </a:prstGeom>
          <a:solidFill>
            <a:schemeClr val="accent1"/>
          </a:solid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rPr b="1" i="0" lang="fr-BE" sz="900" u="none" cap="none" strike="noStrike">
                <a:solidFill>
                  <a:schemeClr val="lt1"/>
                </a:solidFill>
                <a:latin typeface="Arial"/>
                <a:ea typeface="Arial"/>
                <a:cs typeface="Arial"/>
                <a:sym typeface="Arial"/>
              </a:rPr>
              <a:t>Résumé de votre projet en une phrase </a:t>
            </a:r>
            <a:r>
              <a:rPr b="1" lang="fr-BE" sz="900">
                <a:solidFill>
                  <a:schemeClr val="lt1"/>
                </a:solidFill>
              </a:rPr>
              <a:t>:</a:t>
            </a:r>
            <a:endParaRPr b="1" sz="900">
              <a:solidFill>
                <a:schemeClr val="lt1"/>
              </a:solidFill>
            </a:endParaRPr>
          </a:p>
          <a:p>
            <a:pPr indent="0" lvl="0" marL="0" marR="0" rtl="0" algn="l">
              <a:lnSpc>
                <a:spcPct val="100000"/>
              </a:lnSpc>
              <a:spcBef>
                <a:spcPts val="0"/>
              </a:spcBef>
              <a:spcAft>
                <a:spcPts val="0"/>
              </a:spcAft>
              <a:buNone/>
            </a:pPr>
            <a:r>
              <a:t/>
            </a:r>
            <a:endParaRPr sz="600">
              <a:solidFill>
                <a:schemeClr val="lt1"/>
              </a:solidFill>
            </a:endParaRPr>
          </a:p>
          <a:p>
            <a:pPr indent="0" lvl="0" marL="0" marR="0" rtl="0" algn="l">
              <a:lnSpc>
                <a:spcPct val="100000"/>
              </a:lnSpc>
              <a:spcBef>
                <a:spcPts val="0"/>
              </a:spcBef>
              <a:spcAft>
                <a:spcPts val="0"/>
              </a:spcAft>
              <a:buNone/>
            </a:pPr>
            <a:r>
              <a:rPr lang="fr-BE" sz="1100">
                <a:solidFill>
                  <a:schemeClr val="lt1"/>
                </a:solidFill>
              </a:rPr>
              <a:t>Canopia est une solution de monitoring environnemental urbain qui, grâce à un réseau de capteurs connectés et un tableau de bord interactif, permet aux municipalités et aux citoyens d'optimiser l'implantation d'espaces verts dans les zones les plus affectées par la pollution et les îlots de chaleur.</a:t>
            </a:r>
            <a:endParaRPr b="0" i="0" sz="1100" u="none" cap="none" strike="noStrike">
              <a:solidFill>
                <a:schemeClr val="lt1"/>
              </a:solidFill>
              <a:latin typeface="Arial"/>
              <a:ea typeface="Arial"/>
              <a:cs typeface="Arial"/>
              <a:sym typeface="Arial"/>
            </a:endParaRPr>
          </a:p>
        </p:txBody>
      </p:sp>
      <p:sp>
        <p:nvSpPr>
          <p:cNvPr id="115" name="Google Shape;115;g348808926dc_0_0"/>
          <p:cNvSpPr txBox="1"/>
          <p:nvPr>
            <p:ph idx="1" type="body"/>
          </p:nvPr>
        </p:nvSpPr>
        <p:spPr>
          <a:xfrm>
            <a:off x="1086280" y="4663217"/>
            <a:ext cx="6578400" cy="5655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15000"/>
              </a:lnSpc>
              <a:spcBef>
                <a:spcPts val="0"/>
              </a:spcBef>
              <a:spcAft>
                <a:spcPts val="1200"/>
              </a:spcAft>
              <a:buSzPts val="1800"/>
              <a:buNone/>
            </a:pPr>
            <a:r>
              <a:rPr b="1" lang="fr-BE" sz="1200">
                <a:solidFill>
                  <a:srgbClr val="D5214D"/>
                </a:solidFill>
              </a:rPr>
              <a:t>Ce volet est à compléter pour </a:t>
            </a:r>
            <a:r>
              <a:rPr b="1" lang="fr-BE" sz="1200" u="sng">
                <a:solidFill>
                  <a:srgbClr val="D5214D"/>
                </a:solidFill>
              </a:rPr>
              <a:t>dimanche 8h30 </a:t>
            </a:r>
            <a:r>
              <a:rPr b="1" lang="fr-BE" sz="1200">
                <a:solidFill>
                  <a:srgbClr val="D5214D"/>
                </a:solidFill>
              </a:rPr>
              <a:t>maximum (rendre disponible dans le Drive)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9"/>
          <p:cNvSpPr txBox="1"/>
          <p:nvPr>
            <p:ph idx="4294967295" type="title"/>
          </p:nvPr>
        </p:nvSpPr>
        <p:spPr>
          <a:xfrm>
            <a:off x="311700" y="3752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fr-BE"/>
              <a:t>Volet 8 : Poursuite post-hackathon</a:t>
            </a:r>
            <a:endParaRPr/>
          </a:p>
        </p:txBody>
      </p:sp>
      <p:sp>
        <p:nvSpPr>
          <p:cNvPr id="121" name="Google Shape;121;p9"/>
          <p:cNvSpPr txBox="1"/>
          <p:nvPr>
            <p:ph idx="4294967295"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fr-BE"/>
              <a:t>‹#›</a:t>
            </a:fld>
            <a:endParaRPr/>
          </a:p>
        </p:txBody>
      </p:sp>
      <p:sp>
        <p:nvSpPr>
          <p:cNvPr id="122" name="Google Shape;122;p9"/>
          <p:cNvSpPr txBox="1"/>
          <p:nvPr/>
        </p:nvSpPr>
        <p:spPr>
          <a:xfrm>
            <a:off x="6147726" y="283049"/>
            <a:ext cx="2794571" cy="727137"/>
          </a:xfrm>
          <a:prstGeom prst="rect">
            <a:avLst/>
          </a:prstGeom>
          <a:noFill/>
          <a:ln>
            <a:noFill/>
          </a:ln>
        </p:spPr>
        <p:txBody>
          <a:bodyPr anchorCtr="0" anchor="t" bIns="91425" lIns="91425" spcFirstLastPara="1" rIns="91425" wrap="square" tIns="91425">
            <a:normAutofit/>
          </a:bodyPr>
          <a:lstStyle/>
          <a:p>
            <a:pPr indent="0" lvl="0" marL="0" marR="0" rtl="0" algn="l">
              <a:lnSpc>
                <a:spcPct val="115000"/>
              </a:lnSpc>
              <a:spcBef>
                <a:spcPts val="0"/>
              </a:spcBef>
              <a:spcAft>
                <a:spcPts val="0"/>
              </a:spcAft>
              <a:buClr>
                <a:srgbClr val="3F3F6B"/>
              </a:buClr>
              <a:buSzPts val="1800"/>
              <a:buFont typeface="Helvetica Neue"/>
              <a:buNone/>
            </a:pPr>
            <a:r>
              <a:rPr b="1" i="0" lang="fr-BE" sz="1000" u="none" cap="none" strike="noStrike">
                <a:solidFill>
                  <a:srgbClr val="D5214D"/>
                </a:solidFill>
                <a:latin typeface="Helvetica Neue"/>
                <a:ea typeface="Helvetica Neue"/>
                <a:cs typeface="Helvetica Neue"/>
                <a:sym typeface="Helvetica Neue"/>
              </a:rPr>
              <a:t>Numéro équipe :</a:t>
            </a:r>
            <a:endParaRPr b="0" i="0" sz="1400" u="none" cap="none" strike="noStrike">
              <a:solidFill>
                <a:srgbClr val="000000"/>
              </a:solidFill>
              <a:latin typeface="Arial"/>
              <a:ea typeface="Arial"/>
              <a:cs typeface="Arial"/>
              <a:sym typeface="Arial"/>
            </a:endParaRPr>
          </a:p>
          <a:p>
            <a:pPr indent="0" lvl="0" marL="0" marR="0" rtl="0" algn="l">
              <a:lnSpc>
                <a:spcPct val="115000"/>
              </a:lnSpc>
              <a:spcBef>
                <a:spcPts val="600"/>
              </a:spcBef>
              <a:spcAft>
                <a:spcPts val="600"/>
              </a:spcAft>
              <a:buClr>
                <a:srgbClr val="3F3F6B"/>
              </a:buClr>
              <a:buSzPts val="1800"/>
              <a:buFont typeface="Helvetica Neue"/>
              <a:buNone/>
            </a:pPr>
            <a:r>
              <a:rPr b="1" i="0" lang="fr-BE" sz="1000" u="none" cap="none" strike="noStrike">
                <a:solidFill>
                  <a:srgbClr val="D5214D"/>
                </a:solidFill>
                <a:latin typeface="Helvetica Neue"/>
                <a:ea typeface="Helvetica Neue"/>
                <a:cs typeface="Helvetica Neue"/>
                <a:sym typeface="Helvetica Neue"/>
              </a:rPr>
              <a:t>Nom du projet :</a:t>
            </a:r>
            <a:endParaRPr b="0" i="0" sz="1000" u="none" cap="none" strike="noStrike">
              <a:solidFill>
                <a:srgbClr val="3F3F6B"/>
              </a:solidFill>
              <a:latin typeface="Helvetica Neue"/>
              <a:ea typeface="Helvetica Neue"/>
              <a:cs typeface="Helvetica Neue"/>
              <a:sym typeface="Helvetica Neue"/>
            </a:endParaRPr>
          </a:p>
        </p:txBody>
      </p:sp>
      <p:sp>
        <p:nvSpPr>
          <p:cNvPr id="123" name="Google Shape;123;p9"/>
          <p:cNvSpPr/>
          <p:nvPr/>
        </p:nvSpPr>
        <p:spPr>
          <a:xfrm>
            <a:off x="389964" y="1670855"/>
            <a:ext cx="8088391" cy="1737973"/>
          </a:xfrm>
          <a:prstGeom prst="roundRect">
            <a:avLst>
              <a:gd fmla="val 16667" name="adj"/>
            </a:avLst>
          </a:prstGeom>
          <a:solidFill>
            <a:srgbClr val="6038C6"/>
          </a:solidFill>
          <a:ln cap="flat" cmpd="sng" w="25400">
            <a:solidFill>
              <a:srgbClr val="41268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000"/>
              <a:buFont typeface="Arial"/>
              <a:buNone/>
            </a:pPr>
            <a:r>
              <a:rPr b="1" i="0" lang="fr-BE" sz="1000" u="none" cap="none" strike="noStrike">
                <a:solidFill>
                  <a:schemeClr val="lt1"/>
                </a:solidFill>
                <a:latin typeface="Arial"/>
                <a:ea typeface="Arial"/>
                <a:cs typeface="Arial"/>
                <a:sym typeface="Arial"/>
              </a:rPr>
              <a:t>Checklist</a:t>
            </a:r>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fr-BE" sz="1000" u="none" cap="none" strike="noStrike">
                <a:solidFill>
                  <a:schemeClr val="lt1"/>
                </a:solidFill>
                <a:latin typeface="Arial"/>
                <a:ea typeface="Arial"/>
                <a:cs typeface="Arial"/>
                <a:sym typeface="Arial"/>
              </a:rPr>
              <a:t>[ ] Nous nous sommes fixés des objectifs clairs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fr-BE" sz="1000" u="none" cap="none" strike="noStrike">
                <a:solidFill>
                  <a:schemeClr val="lt1"/>
                </a:solidFill>
                <a:latin typeface="Arial"/>
                <a:ea typeface="Arial"/>
                <a:cs typeface="Arial"/>
                <a:sym typeface="Arial"/>
              </a:rPr>
              <a:t>[ ] Nous avons formalisé dans un document le niveau d’engagement de chaque membre du groupe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fr-BE" sz="1000" u="none" cap="none" strike="noStrike">
                <a:solidFill>
                  <a:schemeClr val="lt1"/>
                </a:solidFill>
                <a:latin typeface="Arial"/>
                <a:ea typeface="Arial"/>
                <a:cs typeface="Arial"/>
                <a:sym typeface="Arial"/>
              </a:rPr>
              <a:t>[ ] Nous avons défini un plan d’action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fr-BE" sz="1000" u="none" cap="none" strike="noStrike">
                <a:solidFill>
                  <a:schemeClr val="lt1"/>
                </a:solidFill>
                <a:latin typeface="Arial"/>
                <a:ea typeface="Arial"/>
                <a:cs typeface="Arial"/>
                <a:sym typeface="Arial"/>
              </a:rPr>
              <a:t>[ ] Nous envisageons de légaliser notre structure (sous quelle forme juridique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fr-BE" sz="1000" u="none" cap="none" strike="noStrike">
                <a:solidFill>
                  <a:schemeClr val="lt1"/>
                </a:solidFill>
                <a:latin typeface="Arial"/>
                <a:ea typeface="Arial"/>
                <a:cs typeface="Arial"/>
                <a:sym typeface="Arial"/>
              </a:rPr>
              <a:t>[ ] Nous avons consulté une structure d’accompagnement entrepreneuriale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fr-BE" sz="1000" u="none" cap="none" strike="noStrike">
                <a:solidFill>
                  <a:schemeClr val="lt1"/>
                </a:solidFill>
                <a:latin typeface="Arial"/>
                <a:ea typeface="Arial"/>
                <a:cs typeface="Arial"/>
                <a:sym typeface="Arial"/>
              </a:rPr>
              <a:t>[ ] Quid de la propriété intellectuelle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fr-BE" sz="1000" u="none" cap="none" strike="noStrike">
                <a:solidFill>
                  <a:schemeClr val="lt1"/>
                </a:solidFill>
                <a:latin typeface="Arial"/>
                <a:ea typeface="Arial"/>
                <a:cs typeface="Arial"/>
                <a:sym typeface="Arial"/>
              </a:rPr>
              <a:t>[ ] …</a:t>
            </a:r>
            <a:endParaRPr b="0" i="0" sz="1000" u="none" cap="none" strike="noStrike">
              <a:solidFill>
                <a:schemeClr val="lt1"/>
              </a:solidFill>
              <a:latin typeface="Arial"/>
              <a:ea typeface="Arial"/>
              <a:cs typeface="Arial"/>
              <a:sym typeface="Arial"/>
            </a:endParaRPr>
          </a:p>
        </p:txBody>
      </p:sp>
      <p:sp>
        <p:nvSpPr>
          <p:cNvPr id="124" name="Google Shape;124;p9"/>
          <p:cNvSpPr txBox="1"/>
          <p:nvPr/>
        </p:nvSpPr>
        <p:spPr>
          <a:xfrm>
            <a:off x="389964" y="1072447"/>
            <a:ext cx="8034618" cy="2769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1" i="0" lang="fr-BE" sz="1200" u="none" cap="none" strike="noStrike">
                <a:solidFill>
                  <a:srgbClr val="D5214D"/>
                </a:solidFill>
                <a:latin typeface="Helvetica Neue"/>
                <a:ea typeface="Helvetica Neue"/>
                <a:cs typeface="Helvetica Neue"/>
                <a:sym typeface="Helvetica Neue"/>
              </a:rPr>
              <a:t>Au cas où vous souhaiteriez poursuivre le projet au-delà du hackathon, voici quelques guidelines pour bien démarrer.</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Nicolas Installé</dc:creator>
</cp:coreProperties>
</file>